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9"/>
  </p:notesMasterIdLst>
  <p:sldIdLst>
    <p:sldId id="564" r:id="rId2"/>
    <p:sldId id="462" r:id="rId3"/>
    <p:sldId id="584" r:id="rId4"/>
    <p:sldId id="591" r:id="rId5"/>
    <p:sldId id="590" r:id="rId6"/>
    <p:sldId id="580" r:id="rId7"/>
    <p:sldId id="583" r:id="rId8"/>
  </p:sldIdLst>
  <p:sldSz cx="6858000" cy="9144000" type="screen4x3"/>
  <p:notesSz cx="6802438" cy="99345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0E3"/>
    <a:srgbClr val="009BAE"/>
    <a:srgbClr val="005570"/>
    <a:srgbClr val="218F26"/>
    <a:srgbClr val="97CAC5"/>
    <a:srgbClr val="A5FFFE"/>
    <a:srgbClr val="BDE3E7"/>
    <a:srgbClr val="6C2E9A"/>
    <a:srgbClr val="6A2D97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3441" autoAdjust="0"/>
  </p:normalViewPr>
  <p:slideViewPr>
    <p:cSldViewPr>
      <p:cViewPr>
        <p:scale>
          <a:sx n="90" d="100"/>
          <a:sy n="90" d="100"/>
        </p:scale>
        <p:origin x="1320" y="-136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Запланированные поступления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1000</c:v>
                </c:pt>
                <c:pt idx="1">
                  <c:v>950</c:v>
                </c:pt>
                <c:pt idx="2">
                  <c:v>950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7913280"/>
        <c:axId val="187913672"/>
        <c:axId val="0"/>
      </c:bar3DChart>
      <c:catAx>
        <c:axId val="18791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7913672"/>
        <c:crosses val="autoZero"/>
        <c:auto val="1"/>
        <c:lblAlgn val="ctr"/>
        <c:lblOffset val="100"/>
        <c:noMultiLvlLbl val="0"/>
      </c:catAx>
      <c:valAx>
        <c:axId val="187913672"/>
        <c:scaling>
          <c:orientation val="minMax"/>
        </c:scaling>
        <c:delete val="0"/>
        <c:axPos val="l"/>
        <c:majorGridlines>
          <c:spPr>
            <a:ln w="19050"/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79132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Запланированные поступления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5550</c:v>
                </c:pt>
                <c:pt idx="1">
                  <c:v>5550</c:v>
                </c:pt>
                <c:pt idx="2">
                  <c:v>5747.5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7914456"/>
        <c:axId val="187914848"/>
        <c:axId val="0"/>
      </c:bar3DChart>
      <c:catAx>
        <c:axId val="187914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7914848"/>
        <c:crosses val="autoZero"/>
        <c:auto val="1"/>
        <c:lblAlgn val="ctr"/>
        <c:lblOffset val="100"/>
        <c:noMultiLvlLbl val="0"/>
      </c:catAx>
      <c:valAx>
        <c:axId val="187914848"/>
        <c:scaling>
          <c:orientation val="minMax"/>
        </c:scaling>
        <c:delete val="0"/>
        <c:axPos val="l"/>
        <c:majorGridlines>
          <c:spPr>
            <a:ln w="19050"/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79144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7722" cy="496729"/>
          </a:xfrm>
          <a:prstGeom prst="rect">
            <a:avLst/>
          </a:prstGeom>
        </p:spPr>
        <p:txBody>
          <a:bodyPr vert="horz" lIns="92315" tIns="46159" rIns="92315" bIns="4615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3142" y="2"/>
            <a:ext cx="2947722" cy="496729"/>
          </a:xfrm>
          <a:prstGeom prst="rect">
            <a:avLst/>
          </a:prstGeom>
        </p:spPr>
        <p:txBody>
          <a:bodyPr vert="horz" lIns="92315" tIns="46159" rIns="92315" bIns="46159" rtlCol="0"/>
          <a:lstStyle>
            <a:lvl1pPr algn="r">
              <a:defRPr sz="1200"/>
            </a:lvl1pPr>
          </a:lstStyle>
          <a:p>
            <a:fld id="{FE83925E-3E3D-4AE9-8EBE-696B88630891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5013" y="746125"/>
            <a:ext cx="2792412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5" tIns="46159" rIns="92315" bIns="4615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18923"/>
            <a:ext cx="5441950" cy="4470559"/>
          </a:xfrm>
          <a:prstGeom prst="rect">
            <a:avLst/>
          </a:prstGeom>
        </p:spPr>
        <p:txBody>
          <a:bodyPr vert="horz" lIns="92315" tIns="46159" rIns="92315" bIns="4615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6123"/>
            <a:ext cx="2947722" cy="496729"/>
          </a:xfrm>
          <a:prstGeom prst="rect">
            <a:avLst/>
          </a:prstGeom>
        </p:spPr>
        <p:txBody>
          <a:bodyPr vert="horz" lIns="92315" tIns="46159" rIns="92315" bIns="4615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3142" y="9436123"/>
            <a:ext cx="2947722" cy="496729"/>
          </a:xfrm>
          <a:prstGeom prst="rect">
            <a:avLst/>
          </a:prstGeom>
        </p:spPr>
        <p:txBody>
          <a:bodyPr vert="horz" lIns="92315" tIns="46159" rIns="92315" bIns="46159" rtlCol="0" anchor="b"/>
          <a:lstStyle>
            <a:lvl1pPr algn="r">
              <a:defRPr sz="1200"/>
            </a:lvl1pPr>
          </a:lstStyle>
          <a:p>
            <a:fld id="{4241792F-B3F7-433D-A859-B64516CD7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1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08A-C57B-42E3-B615-E0B710387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9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4426-608E-4323-B2D7-7D9070ECF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CF16-9ED3-4754-9676-393E3391E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8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00E5-4497-4462-9AEE-8975AD8F51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7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4DA-8557-4324-B24D-509F6C6AA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6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3BA0-085F-42C5-9EB1-82EF0A799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2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3712-CFB2-4008-8540-BF4DE200C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FEEC-D25B-4CFC-BAB2-108C92082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B997-E114-4BF5-878E-BD798F633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4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32EF-E968-4CD1-A327-E49AB9F6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2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2DE4-981C-4604-A4C7-A4B5BCCEB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1526-A993-452A-8E3A-C799DA763A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7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sldNum="0"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hyperlink" Target="mailto:gzimo@gov-murman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31169" y="107504"/>
            <a:ext cx="6854215" cy="1312287"/>
            <a:chOff x="31169" y="107504"/>
            <a:chExt cx="6854215" cy="131228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2149" y="107504"/>
              <a:ext cx="1722224" cy="1310082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6" name="Рисунок 25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69" y="110726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7" name="Рисунок 26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43227" y="107685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8" name="Рисунок 27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61808" y="107504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</p:grpSp>
      <p:sp>
        <p:nvSpPr>
          <p:cNvPr id="41" name="Rectangle 5"/>
          <p:cNvSpPr txBox="1">
            <a:spLocks noChangeArrowheads="1"/>
          </p:cNvSpPr>
          <p:nvPr/>
        </p:nvSpPr>
        <p:spPr>
          <a:xfrm>
            <a:off x="1129511" y="3871164"/>
            <a:ext cx="5728489" cy="214099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Открытый бюджет</a:t>
            </a:r>
          </a:p>
          <a:p>
            <a:pPr fontAlgn="auto">
              <a:spcAft>
                <a:spcPts val="0"/>
              </a:spcAft>
            </a:pPr>
            <a:r>
              <a:rPr lang="ru-RU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en-US" sz="28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endParaRPr lang="ru-RU" sz="2600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26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Государственная </a:t>
            </a:r>
          </a:p>
          <a:p>
            <a:pPr fontAlgn="auto">
              <a:spcAft>
                <a:spcPts val="0"/>
              </a:spcAft>
            </a:pPr>
            <a:r>
              <a:rPr lang="ru-RU" sz="26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жилищная инспекция </a:t>
            </a:r>
          </a:p>
          <a:p>
            <a:pPr fontAlgn="auto">
              <a:spcAft>
                <a:spcPts val="0"/>
              </a:spcAft>
            </a:pPr>
            <a:r>
              <a:rPr lang="ru-RU" sz="26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Мурманской 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pic>
        <p:nvPicPr>
          <p:cNvPr id="1042" name="Picture 18" descr="http://upload.wikimedia.org/wikipedia/commons/thumb/3/3b/%D0%93%D0%B5%D1%80%D0%B1_%D0%9C%D1%83%D1%80%D0%BC%D0%B0%D0%BD%D1%81%D0%BA%D0%BE%D0%B9_%D0%BE%D0%B1%D0%BB%D0%B0%D1%81%D1%82%D0%B8.svg/200px-%D0%93%D0%B5%D1%80%D0%B1_%D0%9C%D1%83%D1%80%D0%BC%D0%B0%D0%BD%D1%81%D0%BA%D0%BE%D0%B9_%D0%BE%D0%B1%D0%BB%D0%B0%D1%81%D1%82%D0%B8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882" y="2225203"/>
            <a:ext cx="888230" cy="119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67611" y="6660232"/>
            <a:ext cx="243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Июль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7327997"/>
            <a:ext cx="6858000" cy="1636491"/>
            <a:chOff x="0" y="6823941"/>
            <a:chExt cx="6858000" cy="1636491"/>
          </a:xfrm>
        </p:grpSpPr>
        <p:pic>
          <p:nvPicPr>
            <p:cNvPr id="30" name="Рисунок 29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45763" y="6825746"/>
              <a:ext cx="1882727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1" name="Рисунок 30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6825746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2" name="Рисунок 31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29511" y="6825114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3" name="Рисунок 32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31997" y="6823941"/>
              <a:ext cx="1878484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4" name="Рисунок 33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28489" y="6825746"/>
              <a:ext cx="1129511" cy="16346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26172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zhi.gov-murman.ru/files/2_864483c4c9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316" y="219513"/>
            <a:ext cx="3451138" cy="23522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00174" y="2599545"/>
            <a:ext cx="528641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Государственная жилищная инспекция Мурманской области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является уполномоченным исполнительным органом государственной власти Мурманской области, осуществляющим государственный жилищный надзор на территории Мурманской области. </a:t>
            </a: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Основными задачами Государственной жилищной инспекции Мурманской области являются: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предупреждение, выявление и пресечение нарушений органами государственной власти, органами местного самоуправления, а также юридическими лицами, индивидуальными предпринимателями и гражданами требований, установленных жилищным законодательством, законодательством Российской Федерации, посредством организации и проведения проверок указанных органов и лиц, принятия мер по пресечению и (или) устранению выявленных нарушений; 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систематическое наблюдение за исполнением обязательных требований, анализ и прогнозирование состояния исполнения обязательных требований при осуществлении органами государственной власти, органами местного самоуправления, юридическими лицами, индивидуальными предпринимателями и гражданами своей деятельности.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36" y="7975611"/>
            <a:ext cx="5429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Начальник Государственной </a:t>
            </a: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жилищной инспекции Мурманской области –  Главный государственный жилищный инспектор Мурманской области </a:t>
            </a: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Кузнецова Алена Александровна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4864" y="899592"/>
            <a:ext cx="396044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Государственной жилищной инспекции Мурманской области –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государственный жилищный инспектор Мурманской области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606605" y="294350"/>
            <a:ext cx="5143500" cy="461226"/>
          </a:xfrm>
          <a:prstGeom prst="rect">
            <a:avLst/>
          </a:prstGeom>
        </p:spPr>
        <p:txBody>
          <a:bodyPr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ГОСУДАРСТВЕННОЙ ЖИЛИЩНОЙ ИНСПЕКЦИИ МУРМАНСКОЙ ОБЛАСТИ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8552" y="2322909"/>
            <a:ext cx="2056472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– государственный жилищный инспектор Мурманской области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2601" y="2322909"/>
            <a:ext cx="2048767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– государственный жилищный инспектор Мурманской области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5144" y="5148064"/>
            <a:ext cx="2042261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капитального ремонта жилищного фонда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 ГГС)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6792" y="6211341"/>
            <a:ext cx="2056471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надзора за соблюдением порядка расчета платы за ЖКУ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 ГГС)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56792" y="4932040"/>
            <a:ext cx="2071704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Нормативно-аналитический отдел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 ГГС)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2100" y="7740352"/>
            <a:ext cx="3041156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планирования, финансового учета и кадрового обеспечения            (2 ГГС, 1 ТП)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3320" y="3905925"/>
            <a:ext cx="2071704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лицензирования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 ГГС, 1ТП)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99107" y="3995936"/>
            <a:ext cx="2042261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Инспекторский отдел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 ГГС)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Прямая со стрелкой 76"/>
          <p:cNvCxnSpPr>
            <a:stCxn id="11" idx="2"/>
            <a:endCxn id="13" idx="0"/>
          </p:cNvCxnSpPr>
          <p:nvPr/>
        </p:nvCxnSpPr>
        <p:spPr>
          <a:xfrm flipH="1">
            <a:off x="2616788" y="1853699"/>
            <a:ext cx="1568296" cy="4692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11" idx="2"/>
            <a:endCxn id="14" idx="0"/>
          </p:cNvCxnSpPr>
          <p:nvPr/>
        </p:nvCxnSpPr>
        <p:spPr>
          <a:xfrm>
            <a:off x="4185084" y="1853699"/>
            <a:ext cx="1531901" cy="4692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11" idx="2"/>
            <a:endCxn id="18" idx="0"/>
          </p:cNvCxnSpPr>
          <p:nvPr/>
        </p:nvCxnSpPr>
        <p:spPr>
          <a:xfrm>
            <a:off x="4185084" y="1853699"/>
            <a:ext cx="27594" cy="5886653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3933056" y="2880000"/>
            <a:ext cx="0" cy="4140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4437112" y="2880000"/>
            <a:ext cx="0" cy="3060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4437112" y="4499992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609056" y="7020272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437144" y="5940152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609056" y="4427984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609056" y="5580112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437112" y="2880000"/>
            <a:ext cx="25200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645024" y="2880000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37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84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258952"/>
              </p:ext>
            </p:extLst>
          </p:nvPr>
        </p:nvGraphicFramePr>
        <p:xfrm>
          <a:off x="1500175" y="3428992"/>
          <a:ext cx="5214973" cy="4719364"/>
        </p:xfrm>
        <a:graphic>
          <a:graphicData uri="http://schemas.openxmlformats.org/drawingml/2006/table">
            <a:tbl>
              <a:tblPr/>
              <a:tblGrid>
                <a:gridCol w="1357323"/>
                <a:gridCol w="642942"/>
                <a:gridCol w="748167"/>
                <a:gridCol w="563781"/>
                <a:gridCol w="1008266"/>
                <a:gridCol w="894494"/>
              </a:tblGrid>
              <a:tr h="42565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Наименование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показателей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Годы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Темп роста показателей в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году, %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Темп роста показателей в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году, %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207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1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Количество проведенных проверок, ед.</a:t>
                      </a:r>
                    </a:p>
                  </a:txBody>
                  <a:tcPr marL="50644" marR="506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2600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361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714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91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115,0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270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Площадь жилищного фонда, обследуемого в процессе проведения проверки, тыс.кв.м.</a:t>
                      </a:r>
                    </a:p>
                  </a:txBody>
                  <a:tcPr marL="50644" marR="506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28 300,4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27 327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12046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97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44,1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754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Количество выявленных нарушений, ед.</a:t>
                      </a:r>
                    </a:p>
                  </a:txBody>
                  <a:tcPr marL="50644" marR="506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4 953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3 341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4751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68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142,2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827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Количество выданных предписаний, ед.</a:t>
                      </a:r>
                    </a:p>
                  </a:txBody>
                  <a:tcPr marL="50644" marR="506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1 954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1352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1333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69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98,0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4" name="Подзаголовок 2"/>
          <p:cNvSpPr txBox="1">
            <a:spLocks/>
          </p:cNvSpPr>
          <p:nvPr/>
        </p:nvSpPr>
        <p:spPr>
          <a:xfrm>
            <a:off x="1606605" y="294350"/>
            <a:ext cx="5143500" cy="461226"/>
          </a:xfrm>
          <a:prstGeom prst="rect">
            <a:avLst/>
          </a:prstGeom>
        </p:spPr>
        <p:txBody>
          <a:bodyPr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ДЕЯТЕЛЬНОСТИ ГОСУДАРСТВЕННОЙ ЖИЛИЩНОЙ ИНСПЕКЦИИ МУРМАНСКОЙ ОБЛАСТИ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71612" y="749502"/>
            <a:ext cx="52149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 квартале 2017 года в Государственную жилищную инспекцию Мурманской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области поступило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4126 обращений граждан.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Наибольшее количество поступило из г. Мурманска – 2985, гораздо меньше из других населённых пунктов Мурманской области, например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Апатиты – 131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г.п. Кандалакша – 47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ЗАТО г. Североморск – 123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Мончегорск – 61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 Кировск - 93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500174" y="3000364"/>
            <a:ext cx="5286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проведенной работы за 201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-201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годы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1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54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60169" y="3660168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43051" y="857224"/>
            <a:ext cx="48577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Подпрограмма «обеспечение осуществления государственного контроля (надзора) в жилищно-коммунальной сфере»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государственной программы мурманской области «обеспечение комфортной среды проживания населения региона»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ель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усиление государственного контроля (надзора) в жилищно-коммунальной сфере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Задача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осуществление регионального государственного жилищного надзора, лицензионного контроля</a:t>
            </a:r>
            <a:endParaRPr lang="ru-RU" sz="1400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1785926" y="3286116"/>
            <a:ext cx="4714908" cy="2714644"/>
            <a:chOff x="2000240" y="2928926"/>
            <a:chExt cx="4301568" cy="2214578"/>
          </a:xfrm>
          <a:solidFill>
            <a:schemeClr val="bg2">
              <a:lumMod val="90000"/>
            </a:schemeClr>
          </a:solidFill>
        </p:grpSpPr>
        <p:grpSp>
          <p:nvGrpSpPr>
            <p:cNvPr id="37" name="Группа 36"/>
            <p:cNvGrpSpPr/>
            <p:nvPr/>
          </p:nvGrpSpPr>
          <p:grpSpPr>
            <a:xfrm>
              <a:off x="2001663" y="3202019"/>
              <a:ext cx="4297007" cy="1941485"/>
              <a:chOff x="2001663" y="3202019"/>
              <a:chExt cx="4297007" cy="1941485"/>
            </a:xfrm>
            <a:grpFill/>
          </p:grpSpPr>
          <p:sp>
            <p:nvSpPr>
              <p:cNvPr id="9" name="Прямоугольник 8"/>
              <p:cNvSpPr/>
              <p:nvPr/>
            </p:nvSpPr>
            <p:spPr>
              <a:xfrm>
                <a:off x="2001663" y="3202019"/>
                <a:ext cx="1899063" cy="298412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Год</a:t>
                </a:r>
                <a:endPara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3911444" y="3202019"/>
                <a:ext cx="2387226" cy="298411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Тысяч рублей</a:t>
                </a:r>
                <a:endPara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6" name="Группа 35"/>
              <p:cNvGrpSpPr/>
              <p:nvPr/>
            </p:nvGrpSpPr>
            <p:grpSpPr>
              <a:xfrm>
                <a:off x="2001663" y="3492180"/>
                <a:ext cx="4297007" cy="1651324"/>
                <a:chOff x="2001663" y="3660802"/>
                <a:chExt cx="4297007" cy="1651324"/>
              </a:xfrm>
              <a:grpFill/>
            </p:grpSpPr>
            <p:sp>
              <p:nvSpPr>
                <p:cNvPr id="14" name="Прямоугольник 13"/>
                <p:cNvSpPr/>
                <p:nvPr/>
              </p:nvSpPr>
              <p:spPr>
                <a:xfrm>
                  <a:off x="2001663" y="3670999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2014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3911444" y="366080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33534,7</a:t>
                  </a:r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2001663" y="3905489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2015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3911444" y="389529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39022,4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2001663" y="413997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2016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3911444" y="412978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44949,9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2001663" y="437446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2017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3911444" y="436427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45146,0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2001663" y="460895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2018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3911444" y="459876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45146,0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2001663" y="484344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2019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3911444" y="4833251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45146,0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Прямоугольник 25"/>
                <p:cNvSpPr/>
                <p:nvPr/>
              </p:nvSpPr>
              <p:spPr>
                <a:xfrm>
                  <a:off x="2001663" y="507793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2020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Прямоугольник 26"/>
                <p:cNvSpPr/>
                <p:nvPr/>
              </p:nvSpPr>
              <p:spPr>
                <a:xfrm>
                  <a:off x="3911444" y="5067741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45146,0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8" name="Прямоугольник 27"/>
            <p:cNvSpPr/>
            <p:nvPr/>
          </p:nvSpPr>
          <p:spPr>
            <a:xfrm>
              <a:off x="2000240" y="2928926"/>
              <a:ext cx="4301568" cy="273092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Объем финансирования</a:t>
              </a:r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643050" y="142844"/>
            <a:ext cx="5214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ОБЕСПЕЧЕНИЕ ДЕЯТЕЛЬНОСТИ ГОСУДАРСТВЕННОЙ ЖИЛИЩНОЙ ИНСПЕКЦИИ МУРМАНСКОЙ ОБЛАСТИ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2232000" y="2224800"/>
            <a:ext cx="180000" cy="14287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2340000" y="2643174"/>
            <a:ext cx="180000" cy="14287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604447" y="6203500"/>
            <a:ext cx="5352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Исполнение бюджета 1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полугодие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2017 года, тыс.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рубл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1512000" y="6643702"/>
            <a:ext cx="5236426" cy="1643074"/>
            <a:chOff x="1512000" y="6643702"/>
            <a:chExt cx="5236426" cy="164307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512000" y="7200000"/>
              <a:ext cx="1612011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Программная деятельность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1512000" y="7745940"/>
              <a:ext cx="1612011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Внепрограммная деятельность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1512000" y="6643702"/>
              <a:ext cx="1612011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3132000" y="6643702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Предусмотрено </a:t>
              </a:r>
            </a:p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4428000" y="6643702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Фактически исполнено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5596426" y="6643702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Процент исполнения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3132000" y="7200848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45146,0</a:t>
              </a:r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3132000" y="7745940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4428000" y="7200848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22879,8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4428000" y="7745940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5596426" y="7200848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50,26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5596426" y="7745940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58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59" name="Прямоугольник 58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92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2047601333"/>
              </p:ext>
            </p:extLst>
          </p:nvPr>
        </p:nvGraphicFramePr>
        <p:xfrm>
          <a:off x="1733605" y="1679891"/>
          <a:ext cx="500066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86470" y="196117"/>
            <a:ext cx="5028678" cy="37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АДМИНИСТРИРУЕМЫЕ ДОХОДЫ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0688" y="4355976"/>
            <a:ext cx="5976664" cy="33123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3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7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68737" y="3793324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18716" y="498542"/>
            <a:ext cx="478634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Государственная пошлина за действия уполномоченных органов субъектов РФ, связанные с лицензированием предпринимательской деятельности по управлению многоквартирными домами, зачисление доходов в областной бюджет Мурманской области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01680" y="4981477"/>
            <a:ext cx="4786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Прочие поступления от денежных взысканий (административные штрафы за нарушение жилищного законодательства), зачисляемые в городской округ – в бюджет муниципального образования город Мурманск</a:t>
            </a:r>
            <a:endParaRPr lang="ru-RU" sz="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2255252942"/>
              </p:ext>
            </p:extLst>
          </p:nvPr>
        </p:nvGraphicFramePr>
        <p:xfrm>
          <a:off x="1870077" y="5785784"/>
          <a:ext cx="500066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1196752" y="8244408"/>
            <a:ext cx="52149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Исполнение плана по объему поступлений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полугодии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2017 года от годового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объема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составило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54,78</a:t>
            </a:r>
            <a:r>
              <a:rPr lang="en-US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</a:t>
            </a:r>
            <a:endParaRPr lang="ru-RU" sz="1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643050" y="4302875"/>
            <a:ext cx="5214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Исполнение плана по объему поступлений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полугодии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2017 года от годового объема составило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47,37</a:t>
            </a:r>
            <a:r>
              <a:rPr lang="en-US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2310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31169" y="107504"/>
            <a:ext cx="6854215" cy="1312287"/>
            <a:chOff x="31169" y="107504"/>
            <a:chExt cx="6854215" cy="131228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2149" y="107504"/>
              <a:ext cx="1722224" cy="1310082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6" name="Рисунок 25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69" y="110726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7" name="Рисунок 26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3227" y="107685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8" name="Рисунок 27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1808" y="107504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0" y="7327997"/>
            <a:ext cx="6858000" cy="1636491"/>
            <a:chOff x="0" y="6823941"/>
            <a:chExt cx="6858000" cy="1636491"/>
          </a:xfrm>
        </p:grpSpPr>
        <p:pic>
          <p:nvPicPr>
            <p:cNvPr id="30" name="Рисунок 29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45763" y="6825746"/>
              <a:ext cx="1882727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1" name="Рисунок 30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6825746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2" name="Рисунок 31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9511" y="6825114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3" name="Рисунок 32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31997" y="6823941"/>
              <a:ext cx="1878484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4" name="Рисунок 33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28489" y="6825746"/>
              <a:ext cx="1129511" cy="16346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772877" y="1845151"/>
            <a:ext cx="5763623" cy="405484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Script" panose="020B0504020000000003" pitchFamily="34" charset="0"/>
                <a:cs typeface="Times New Roman" pitchFamily="18" charset="0"/>
              </a:rPr>
              <a:t>Брошюра подготовлена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ru-RU" sz="700" b="1" kern="0" dirty="0" smtClean="0">
              <a:solidFill>
                <a:schemeClr val="tx2"/>
              </a:solidFill>
              <a:latin typeface="Segoe Script" panose="020B0504020000000003" pitchFamily="34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Государственной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жилищной инспекцией Мурманской области</a:t>
            </a:r>
            <a:endParaRPr lang="ru-RU" sz="2000" b="1" dirty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ru-RU" sz="7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Script" panose="020B0504020000000003" pitchFamily="34" charset="0"/>
              <a:cs typeface="Times New Roman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899130" y="3347864"/>
            <a:ext cx="5418498" cy="15419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183038,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 Мурманск, ул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Карла Маркса, д. 18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48-65-44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Факс: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gzimo@gov-murman.ru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0822" y="5029016"/>
            <a:ext cx="54184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Прием граждан осуществляется в часы работы с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9:00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17:00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перерыв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13:00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14:00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выходных дней - субботы и воскресенья.</a:t>
            </a:r>
          </a:p>
        </p:txBody>
      </p:sp>
    </p:spTree>
    <p:extLst>
      <p:ext uri="{BB962C8B-B14F-4D97-AF65-F5344CB8AC3E}">
        <p14:creationId xmlns:p14="http://schemas.microsoft.com/office/powerpoint/2010/main" val="316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55701</TotalTime>
  <Words>655</Words>
  <Application>Microsoft Office PowerPoint</Application>
  <PresentationFormat>Экран (4:3)</PresentationFormat>
  <Paragraphs>140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Министерство финансов Мурманской области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Татьяна Викторовна Фомина</dc:creator>
  <cp:lastModifiedBy>Юрченко А.А.</cp:lastModifiedBy>
  <cp:revision>4237</cp:revision>
  <cp:lastPrinted>2014-12-25T06:30:01Z</cp:lastPrinted>
  <dcterms:created xsi:type="dcterms:W3CDTF">2013-06-27T09:24:07Z</dcterms:created>
  <dcterms:modified xsi:type="dcterms:W3CDTF">2017-10-04T15:50:27Z</dcterms:modified>
</cp:coreProperties>
</file>