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0"/>
  </p:notesMasterIdLst>
  <p:handoutMasterIdLst>
    <p:handoutMasterId r:id="rId11"/>
  </p:handoutMasterIdLst>
  <p:sldIdLst>
    <p:sldId id="564" r:id="rId2"/>
    <p:sldId id="592" r:id="rId3"/>
    <p:sldId id="462" r:id="rId4"/>
    <p:sldId id="584" r:id="rId5"/>
    <p:sldId id="591" r:id="rId6"/>
    <p:sldId id="590" r:id="rId7"/>
    <p:sldId id="580" r:id="rId8"/>
    <p:sldId id="583" r:id="rId9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D9E0E3"/>
    <a:srgbClr val="009BAE"/>
    <a:srgbClr val="005570"/>
    <a:srgbClr val="218F26"/>
    <a:srgbClr val="97CAC5"/>
    <a:srgbClr val="A5FFFE"/>
    <a:srgbClr val="BDE3E7"/>
    <a:srgbClr val="6C2E9A"/>
    <a:srgbClr val="6A2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>
        <p:scale>
          <a:sx n="90" d="100"/>
          <a:sy n="90" d="100"/>
        </p:scale>
        <p:origin x="378" y="15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8788701801946E-2"/>
          <c:y val="0.14947295530159141"/>
          <c:w val="0.91787212293105458"/>
          <c:h val="0.634637961122465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356076295416368E-2"/>
                  <c:y val="-6.33075988498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887452201417345E-2"/>
                  <c:y val="-3.779684641372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735636211361137E-2"/>
                      <c:h val="7.269132012394291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0470755410968257E-17"/>
                  <c:y val="6.957504983929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075212508684511E-3"/>
                  <c:y val="8.349005980715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150425017369021E-3"/>
                  <c:y val="-9.044756479108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150425017369828E-3"/>
                  <c:y val="0.10757124457711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9224144928810918E-3"/>
                  <c:y val="9.620750238171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6225637526051914E-3"/>
                  <c:y val="0.11182299230784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3.358971640132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0297193949009308E-3"/>
                  <c:y val="2.748249523744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0148596974504103E-3"/>
                  <c:y val="3.66433269832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1054357856433313E-16"/>
                  <c:y val="3.0536105819388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1054357856433313E-16"/>
                  <c:y val="4.2750548147143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4495735041785479E-2"/>
                  <c:y val="-4.3192467505745534E-2"/>
                </c:manualLayout>
              </c:layout>
              <c:spPr>
                <a:ln>
                  <a:solidFill>
                    <a:srgbClr val="4F81BD"/>
                  </a:solidFill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</c:v>
                </c:pt>
                <c:pt idx="1">
                  <c:v>90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91</c:v>
                </c:pt>
                <c:pt idx="6">
                  <c:v>91</c:v>
                </c:pt>
                <c:pt idx="7">
                  <c:v>91</c:v>
                </c:pt>
                <c:pt idx="8">
                  <c:v>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673384"/>
        <c:axId val="147675816"/>
      </c:lineChart>
      <c:catAx>
        <c:axId val="147673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675816"/>
        <c:crosses val="autoZero"/>
        <c:auto val="1"/>
        <c:lblAlgn val="ctr"/>
        <c:lblOffset val="100"/>
        <c:noMultiLvlLbl val="0"/>
      </c:catAx>
      <c:valAx>
        <c:axId val="1476758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47673384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Запланированные поступления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85698287826007E-2"/>
                  <c:y val="-0.257308140588600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777653349757831E-2"/>
                  <c:y val="-0.20116818264199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85698287826007E-2"/>
                  <c:y val="-0.201168182641996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1080</c:v>
                </c:pt>
                <c:pt idx="1">
                  <c:v>750</c:v>
                </c:pt>
                <c:pt idx="2">
                  <c:v>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44"/>
        <c:shape val="box"/>
        <c:axId val="177802480"/>
        <c:axId val="177803264"/>
        <c:axId val="0"/>
      </c:bar3DChart>
      <c:catAx>
        <c:axId val="17780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803264"/>
        <c:crosses val="autoZero"/>
        <c:auto val="1"/>
        <c:lblAlgn val="ctr"/>
        <c:lblOffset val="100"/>
        <c:noMultiLvlLbl val="0"/>
      </c:catAx>
      <c:valAx>
        <c:axId val="17780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80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862390164498287"/>
          <c:y val="5.1461628117720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3967596277291399E-2"/>
                  <c:y val="0.10292325623544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396647642511188E-2"/>
                  <c:y val="-6.0818287775487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158659057004383E-2"/>
                  <c:y val="-5.1461628117720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6000</c:v>
                </c:pt>
                <c:pt idx="1">
                  <c:v>5600</c:v>
                </c:pt>
                <c:pt idx="2">
                  <c:v>5600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804048"/>
        <c:axId val="177804440"/>
        <c:axId val="0"/>
      </c:bar3DChart>
      <c:catAx>
        <c:axId val="17780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77804440"/>
        <c:crosses val="autoZero"/>
        <c:auto val="1"/>
        <c:lblAlgn val="ctr"/>
        <c:lblOffset val="100"/>
        <c:noMultiLvlLbl val="0"/>
      </c:catAx>
      <c:valAx>
        <c:axId val="177804440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7780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334" y="1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B0CA6B1-749F-423E-A7B4-872790FDDB71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63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334" y="9448163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E1B1BB-0B29-436B-9169-C9D00EF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129511" y="3871164"/>
            <a:ext cx="5728489" cy="214099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жилищной инспекции 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Мурманской области</a:t>
            </a:r>
          </a:p>
          <a:p>
            <a:pPr fontAlgn="auto">
              <a:spcAft>
                <a:spcPts val="0"/>
              </a:spcAft>
            </a:pPr>
            <a:endParaRPr lang="ru-RU" sz="2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за 1 полугодие 2018 года и плановые назначения на 2019-2020 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82" y="222520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3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Июль 2018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zhi.gov-murman.ru/files/2_864483c4c9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16" y="219513"/>
            <a:ext cx="3451138" cy="2352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09568" y="2599545"/>
            <a:ext cx="547701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Уважаемые жители Мурманской области!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Государственная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жилищная инспекция Мурманской области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(далее – Инспекция)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уполномоченным исполнительным органом государственной власти Мурманской области, осуществляющим государственный жилищный надзор, лицензирование и лицензионный контроль деятельности по управлению многоквартирными домами на территории Мурманской области.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Основными задачами Инспекции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Мурманской области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предупреждение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систематическое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Информационно-аналитический материал позволит повысить открытость деятельности Инспекции и обеспечит прозрачность бюджетного процесса.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718821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Начальник Государственной жилищной инспекции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Главный государственный жилищный инспектор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Кузнецова Алена Александровна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0" y="1015065"/>
            <a:ext cx="4810844" cy="250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……………………..….…..4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……..…...5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………….……………………….……....6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Администрируемые доходы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…………………………….….…………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……...….……………...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2362" y="8388424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32606" y="8620553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76622" y="8518238"/>
            <a:ext cx="432048" cy="432048"/>
          </a:xfrm>
          <a:prstGeom prst="rect">
            <a:avLst/>
          </a:prstGeom>
          <a:solidFill>
            <a:schemeClr val="bg1"/>
          </a:solidFill>
          <a:ln w="3175">
            <a:solidFill>
              <a:srgbClr val="0055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44" y="5148064"/>
            <a:ext cx="204226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жилищного фонда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100" y="7740352"/>
            <a:ext cx="304115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планирования, финансового учета и кадрового обеспечения            (2 ГГС, 1 ТП)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ГГС, 1ТП)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27594" cy="588665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29840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ИНСПЕКЦИИ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79273" y="695071"/>
            <a:ext cx="515180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полугодие 2018 года в соответствии со своими функциями Государственная жилищная инспекция Мурманской области в отношении юридических лиц провела 1063 внеплановые проверки, в том числе 379 проверок проведено по контролю за выполнением ранее выданных предписаний, 363 проверки проведены по фактам нарушения прав потребителей при поступлении обращений граждан, права которых нарушены.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Общее количество юридических лиц, в отношении которых выявлены правонарушения составило 152. В ходе проверок выявлено 1000 нарушений, из которых 934 нарушения обязательных требований законодательства, 66 нарушений по невыполнению предписаний.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Общее количество проведенных проверок, по которым возбуждены дела об административных правонарушениях составило 231. По 168 делам вынесены административные наказания, из них в виде административного штрафа по 152 делам. При этом на должностных лиц наложено 74 штрафов на сумму 2303,5 тыс. рублей, на юридических лиц 78 штрафов на сумму 4770 тыс. рублей.  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Общая сумма штрафов составила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7073,5 тыс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рублей, из них уплачено в 2018 году 3871,2 тыс. рублей.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Общее количество юридических лиц на территории Мурманской области, деятельность которых подлежит государственному контролю со стороны Государственная жилищная инспекция Мурманской области составляет 759. Количество юридических лиц, в отношении которых проведены плановые, внеплановые проверки составило 314.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932434070"/>
              </p:ext>
            </p:extLst>
          </p:nvPr>
        </p:nvGraphicFramePr>
        <p:xfrm>
          <a:off x="978020" y="6599300"/>
          <a:ext cx="5753059" cy="1825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8334" y="6308103"/>
            <a:ext cx="5699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устраненных нарушений от числа выявленных нарушений в сфере жилищно-коммунального хозяйства Мурманской области</a:t>
            </a:r>
            <a:endParaRPr lang="ru-RU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00258" y="6022080"/>
            <a:ext cx="5699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ЦЕЛЕВОГО ПОКАЗАТЕЛЯ ПОДПРОГРАММЫ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60169" y="3660168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2321" y="666064"/>
            <a:ext cx="49585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Расходование денежных средств Инспекции осуществляется в рамках реализации Государственной программы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Мурманской области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комфортной среды проживания населения региона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Инспекция ответственный исполнитель подпрограммы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осуществления государственного контроля (надзора) в жилищно-коммунальной сфере».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контроля.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572660" y="3207288"/>
            <a:ext cx="5019065" cy="3025286"/>
            <a:chOff x="1989811" y="2842402"/>
            <a:chExt cx="4311997" cy="2301102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1989811" y="3202019"/>
              <a:ext cx="4308859" cy="1941485"/>
              <a:chOff x="1989811" y="3202019"/>
              <a:chExt cx="4308859" cy="1941485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98412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19"/>
                <a:ext cx="2387226" cy="29841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1989811" y="3492180"/>
                <a:ext cx="4308859" cy="1651324"/>
                <a:chOff x="1989811" y="3660802"/>
                <a:chExt cx="4308859" cy="1651324"/>
              </a:xfrm>
              <a:grpFill/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001663" y="367099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911444" y="366080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33534,7</a:t>
                  </a:r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001663" y="390548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911444" y="389529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39022,4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413997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2016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412978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44949,9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437446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436427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47650,8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989811" y="459962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890046" y="4618288"/>
                  <a:ext cx="2408624" cy="224860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47378,5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84344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83325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49230,4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001663" y="507793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911444" y="506774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51148,3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842402"/>
              <a:ext cx="4301568" cy="35961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финансирования подпрограммы по годам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43050" y="142844"/>
            <a:ext cx="521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ИНСПЕКЦИИ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130340" y="2272562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243166" y="2688508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469219" y="6203500"/>
            <a:ext cx="5410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Исполнение бюджета за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1 полугодие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год,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512000" y="6643702"/>
            <a:ext cx="5236426" cy="1643074"/>
            <a:chOff x="1512000" y="6643702"/>
            <a:chExt cx="5236426" cy="164307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2000" y="774594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12000" y="6643702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132000" y="6643702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428000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32000" y="7200848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47378,5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58424" y="7735031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23097,5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48,8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249715485"/>
              </p:ext>
            </p:extLst>
          </p:nvPr>
        </p:nvGraphicFramePr>
        <p:xfrm>
          <a:off x="1733605" y="1679891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 ИНСПЕКЦИИ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68886864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777770" y="8297832"/>
            <a:ext cx="463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1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полугодие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от годового объема составило 69,13 %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33790" y="4302875"/>
            <a:ext cx="46915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полугодие 2018 года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годового объема составило 102,67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0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56454</TotalTime>
  <Words>729</Words>
  <Application>Microsoft Office PowerPoint</Application>
  <PresentationFormat>Экран (4:3)</PresentationFormat>
  <Paragraphs>136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Юрченко А.А.</cp:lastModifiedBy>
  <cp:revision>4298</cp:revision>
  <cp:lastPrinted>2018-04-27T08:20:50Z</cp:lastPrinted>
  <dcterms:created xsi:type="dcterms:W3CDTF">2013-06-27T09:24:07Z</dcterms:created>
  <dcterms:modified xsi:type="dcterms:W3CDTF">2018-08-02T14:46:35Z</dcterms:modified>
</cp:coreProperties>
</file>