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D9E0E3"/>
    <a:srgbClr val="009BAE"/>
    <a:srgbClr val="005570"/>
    <a:srgbClr val="218F26"/>
    <a:srgbClr val="97CAC5"/>
    <a:srgbClr val="A5FFFE"/>
    <a:srgbClr val="BDE3E7"/>
    <a:srgbClr val="6C2E9A"/>
    <a:srgbClr val="6A2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3441" autoAdjust="0"/>
  </p:normalViewPr>
  <p:slideViewPr>
    <p:cSldViewPr>
      <p:cViewPr varScale="1">
        <p:scale>
          <a:sx n="65" d="100"/>
          <a:sy n="65" d="100"/>
        </p:scale>
        <p:origin x="2194" y="3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1.8871029019827401E-2"/>
          <c:w val="0.91787212293105458"/>
          <c:h val="0.765240194132047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9424"/>
        <c:axId val="10399816"/>
      </c:lineChart>
      <c:catAx>
        <c:axId val="1039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399816"/>
        <c:crosses val="autoZero"/>
        <c:auto val="1"/>
        <c:lblAlgn val="ctr"/>
        <c:lblOffset val="100"/>
        <c:noMultiLvlLbl val="0"/>
      </c:catAx>
      <c:valAx>
        <c:axId val="103998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399424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5698287826007E-2"/>
                  <c:y val="-0.257308140588600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77653349757831E-2"/>
                  <c:y val="-0.20116818264199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85698287826007E-2"/>
                  <c:y val="-0.201168182641996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1080</c:v>
                </c:pt>
                <c:pt idx="1">
                  <c:v>750</c:v>
                </c:pt>
                <c:pt idx="2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10401776"/>
        <c:axId val="10402168"/>
        <c:axId val="0"/>
      </c:bar3DChart>
      <c:catAx>
        <c:axId val="1040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02168"/>
        <c:crosses val="autoZero"/>
        <c:auto val="1"/>
        <c:lblAlgn val="ctr"/>
        <c:lblOffset val="100"/>
        <c:noMultiLvlLbl val="0"/>
      </c:catAx>
      <c:valAx>
        <c:axId val="1040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0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862390164498287"/>
          <c:y val="5.1461628117720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3967596277291399E-2"/>
                  <c:y val="0.10292325623544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396647642511188E-2"/>
                  <c:y val="-6.0818287775487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58659057004383E-2"/>
                  <c:y val="-5.1461628117720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6000</c:v>
                </c:pt>
                <c:pt idx="1">
                  <c:v>5600</c:v>
                </c:pt>
                <c:pt idx="2">
                  <c:v>5600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105640"/>
        <c:axId val="133106032"/>
        <c:axId val="0"/>
      </c:bar3DChart>
      <c:catAx>
        <c:axId val="13310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3106032"/>
        <c:crosses val="autoZero"/>
        <c:auto val="1"/>
        <c:lblAlgn val="ctr"/>
        <c:lblOffset val="100"/>
        <c:noMultiLvlLbl val="0"/>
      </c:catAx>
      <c:valAx>
        <c:axId val="133106032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310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129511" y="3871164"/>
            <a:ext cx="5728489" cy="21409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за </a:t>
            </a: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месяцев 2018 </a:t>
            </a: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и плановые назначения на 2019-2020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82" y="222520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3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6" y="219513"/>
            <a:ext cx="3451138" cy="2352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Начальник Государственной жилищной инспекции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0" y="7740352"/>
            <a:ext cx="3041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            (2 ГГС, 1 ТП)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ГГС, 1ТП)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27594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498641" y="-59748"/>
            <a:ext cx="5210029" cy="68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3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9 месяцев 2018 года в соответствии со своими функциями Государственная жилищная инспекция Мурманской области в отношении юридических лиц провела 1857 внеплановые проверки, в том числе 667 проверок проведено по контролю за выполнением ранее выданных предписаний, 1190 проверки проведены по фактам нарушения прав потребителей при поступлении обращений граждан, права которых нарушены.</a:t>
            </a:r>
          </a:p>
          <a:p>
            <a:pPr indent="432000" algn="just">
              <a:spcAft>
                <a:spcPts val="0"/>
              </a:spcAft>
            </a:pPr>
            <a:r>
              <a:rPr lang="ru-RU" sz="13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юридических лиц, в отношении которых выявлены правонарушения составило 173. В ходе проверок выявлено 2665 нарушений, из которых 2283 нарушения обязательных требований законодательства, 382 нарушений по невыполнению предписаний.</a:t>
            </a:r>
          </a:p>
          <a:p>
            <a:pPr indent="432000" algn="just">
              <a:spcAft>
                <a:spcPts val="0"/>
              </a:spcAft>
            </a:pPr>
            <a:r>
              <a:rPr lang="ru-RU" sz="13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проведенных проверок, по которым возбуждены дела об административных правонарушениях составило 348. По 296 делам вынесены административные наказания, из них в виде административного штрафа по 244 делам. При этом на должностных лиц наложено 144 штрафов на сумму 3439,5 тыс. рублей, на юридических лиц 103 штрафов на сумму 8540 тыс. рублей.  </a:t>
            </a:r>
          </a:p>
          <a:p>
            <a:pPr indent="432000" algn="just">
              <a:spcAft>
                <a:spcPts val="0"/>
              </a:spcAft>
            </a:pPr>
            <a:r>
              <a:rPr lang="ru-RU" sz="13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Общая сумма штрафов составила 11979,5 тыс. рублей, из них уплачено в 2018 году 6580,2 тыс. рублей.</a:t>
            </a:r>
          </a:p>
          <a:p>
            <a:pPr indent="432000" algn="just">
              <a:spcAft>
                <a:spcPts val="0"/>
              </a:spcAft>
            </a:pPr>
            <a:r>
              <a:rPr lang="ru-RU" sz="13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</a:t>
            </a:r>
            <a:r>
              <a:rPr lang="ru-RU" sz="132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юридических лиц, в отношении которых проведены плановые, внеплановые проверки составило 314.</a:t>
            </a:r>
          </a:p>
          <a:p>
            <a:pPr indent="450215" algn="just">
              <a:spcAft>
                <a:spcPts val="0"/>
              </a:spcAft>
            </a:pPr>
            <a:endParaRPr lang="ru-RU" sz="132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10343394"/>
              </p:ext>
            </p:extLst>
          </p:nvPr>
        </p:nvGraphicFramePr>
        <p:xfrm>
          <a:off x="978020" y="6870198"/>
          <a:ext cx="5753059" cy="17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2736" y="6308102"/>
            <a:ext cx="58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9891" y="6024399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0169" y="3660168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2321" y="666064"/>
            <a:ext cx="49585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572660" y="3207288"/>
            <a:ext cx="5019065" cy="3025286"/>
            <a:chOff x="1989811" y="2842402"/>
            <a:chExt cx="4311997" cy="2301102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1989811" y="3202019"/>
              <a:ext cx="4308859" cy="1941485"/>
              <a:chOff x="1989811" y="3202019"/>
              <a:chExt cx="4308859" cy="1941485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1989811" y="3492180"/>
                <a:ext cx="4308859" cy="1651324"/>
                <a:chOff x="1989811" y="3660802"/>
                <a:chExt cx="4308859" cy="1651324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6080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</a:t>
                  </a:r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534,7</a:t>
                  </a:r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89529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</a:t>
                  </a:r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022,4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978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</a:t>
                  </a:r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949,9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47 650,8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989811" y="459962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4618288"/>
                  <a:ext cx="2408624" cy="224860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47 378,5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49 230,4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51 148,3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42402"/>
              <a:ext cx="4301568" cy="35961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финансирования подпрограммы по годам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558893" y="6203500"/>
            <a:ext cx="5231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Исполнение бюджета за 9 месяцев 2018 год,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512000" y="6643702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12011" cy="52992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428000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47 378,5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34 198,8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72,2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647430017"/>
              </p:ext>
            </p:extLst>
          </p:nvPr>
        </p:nvGraphicFramePr>
        <p:xfrm>
          <a:off x="1733605" y="1679891"/>
          <a:ext cx="5000660" cy="26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68886864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633754" y="8297832"/>
            <a:ext cx="477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месяцев 2018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от годового объема составило 118,2 %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3790" y="4302875"/>
            <a:ext cx="4691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9 месяцев 2018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годового объема составило 134,0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56475</TotalTime>
  <Words>782</Words>
  <Application>Microsoft Office PowerPoint</Application>
  <PresentationFormat>Экран (4:3)</PresentationFormat>
  <Paragraphs>126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Погорелова С.А.</cp:lastModifiedBy>
  <cp:revision>4308</cp:revision>
  <cp:lastPrinted>2018-04-27T08:20:50Z</cp:lastPrinted>
  <dcterms:created xsi:type="dcterms:W3CDTF">2013-06-27T09:24:07Z</dcterms:created>
  <dcterms:modified xsi:type="dcterms:W3CDTF">2018-10-24T14:38:32Z</dcterms:modified>
</cp:coreProperties>
</file>