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2" d="100"/>
          <a:sy n="82" d="100"/>
        </p:scale>
        <p:origin x="-2508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3A-493A-AAE6-6A70BE51DF7F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A-493A-AAE6-6A70BE51DF7F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3A-493A-AAE6-6A70BE51DF7F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3A-493A-AAE6-6A70BE51DF7F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3A-493A-AAE6-6A70BE51DF7F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3A-493A-AAE6-6A70BE51DF7F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3A-493A-AAE6-6A70BE51DF7F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3A-493A-AAE6-6A70BE51DF7F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3A-493A-AAE6-6A70BE51DF7F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3A-493A-AAE6-6A70BE51DF7F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3A-493A-AAE6-6A70BE51DF7F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3A-493A-AAE6-6A70BE51DF7F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3A-493A-AAE6-6A70BE51DF7F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3A-493A-AAE6-6A70BE51D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93A-493A-AAE6-6A70BE51D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4544"/>
        <c:axId val="7966080"/>
      </c:lineChart>
      <c:catAx>
        <c:axId val="796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66080"/>
        <c:crosses val="autoZero"/>
        <c:auto val="1"/>
        <c:lblAlgn val="ctr"/>
        <c:lblOffset val="100"/>
        <c:noMultiLvlLbl val="0"/>
      </c:catAx>
      <c:valAx>
        <c:axId val="7966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796454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8E-4908-B911-777013464855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8E-4908-B911-777013464855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8E-4908-B911-777013464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</c:v>
                </c:pt>
                <c:pt idx="1">
                  <c:v>425</c:v>
                </c:pt>
                <c:pt idx="2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8E-4908-B911-77701346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7512448"/>
        <c:axId val="7514752"/>
        <c:axId val="0"/>
      </c:bar3DChart>
      <c:catAx>
        <c:axId val="75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4752"/>
        <c:crosses val="autoZero"/>
        <c:auto val="1"/>
        <c:lblAlgn val="ctr"/>
        <c:lblOffset val="100"/>
        <c:noMultiLvlLbl val="0"/>
      </c:catAx>
      <c:valAx>
        <c:axId val="75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CB-4299-8998-688D26319ABE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B-4299-8998-688D26319ABE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CB-4299-8998-688D2631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7800</c:v>
                </c:pt>
                <c:pt idx="1">
                  <c:v>7600</c:v>
                </c:pt>
                <c:pt idx="2">
                  <c:v>7400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CB-4299-8998-688D2631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576768"/>
        <c:axId val="132578304"/>
        <c:axId val="0"/>
      </c:bar3DChart>
      <c:catAx>
        <c:axId val="1325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578304"/>
        <c:crosses val="autoZero"/>
        <c:auto val="1"/>
        <c:lblAlgn val="ctr"/>
        <c:lblOffset val="100"/>
        <c:noMultiLvlLbl val="0"/>
      </c:catAx>
      <c:valAx>
        <c:axId val="13257830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25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2019 год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2020-2022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27" y="2102402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Разживина Зинаида Вячеславовна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uzhinin\Desktop\на сайт\2020_01_13_015_ESH0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77" y="32340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12" y="5113001"/>
            <a:ext cx="204226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служба контроля и надзора в жилищно-коммунальном хозяйстве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944" y="7740352"/>
            <a:ext cx="2520280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организации бюджетного процесса и ресурсного обеспечения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0" cy="58866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09569" y="56794"/>
            <a:ext cx="5399102" cy="65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 кв. 2020 года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своими функциями Государственная жилищная инспекция Мурманской области в отношении юридических лиц провела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771 проверку,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764 внеплановых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проверок, в том числе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контролю за выполнением ранее выданных предписаний,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567 проверок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по фактам нарушения прав потребителей при поступлении обращений граждан, права которых были нарушены.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проверок выявлено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791 нарушений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543 нарушения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требований законодательства,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248 нарушений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невыполнению предписаний.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проведенных проверок, по которым возбуждены дела об административных правонарушениях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234.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130 делам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вынесены административные наказания, из них в виде административного штрафа по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 делам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на должностных лиц наложено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штрафа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1109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на юридических лиц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 штрафов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12629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штрафов составила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13738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рублей, из них уплачено в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кв. 2020 года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1346,2 тыс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352.</a:t>
            </a:r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97162" y="3234791"/>
            <a:ext cx="5196670" cy="2883369"/>
            <a:chOff x="2000240" y="2864215"/>
            <a:chExt cx="4301568" cy="1452923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115119"/>
              <a:chOff x="2001663" y="3202019"/>
              <a:chExt cx="4297007" cy="1115119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27306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20"/>
                <a:ext cx="2387226" cy="21725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19271"/>
                <a:ext cx="4297007" cy="897867"/>
                <a:chOff x="2001663" y="3587893"/>
                <a:chExt cx="4297007" cy="897867"/>
              </a:xfrm>
              <a:grpFill/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3587893"/>
                  <a:ext cx="1898844" cy="20509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3587893"/>
                  <a:ext cx="2387226" cy="21304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3798058"/>
                  <a:ext cx="1898844" cy="200528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3797744"/>
                  <a:ext cx="2387226" cy="21091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003030"/>
                  <a:ext cx="1898844" cy="24063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3996261"/>
                  <a:ext cx="2408624" cy="2474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61 597,1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243666"/>
                  <a:ext cx="1898844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243666"/>
                  <a:ext cx="2387226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78 733,5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64215"/>
              <a:ext cx="4301568" cy="35525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56246" y="195669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63178" y="6305299"/>
            <a:ext cx="52454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1 кв. 2020 год, тыс. рублей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63178" y="6663878"/>
            <a:ext cx="5245492" cy="2148848"/>
            <a:chOff x="1503563" y="6642304"/>
            <a:chExt cx="5244863" cy="164447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1999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1999" y="7745940"/>
              <a:ext cx="1629998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03563" y="6642304"/>
              <a:ext cx="1525713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45702" y="6643702"/>
              <a:ext cx="134787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23999" y="7200000"/>
              <a:ext cx="130400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78 733,5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1 155,1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15 833,6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21,14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495" y="-31932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232448068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767641022"/>
              </p:ext>
            </p:extLst>
          </p:nvPr>
        </p:nvGraphicFramePr>
        <p:xfrm>
          <a:off x="1664548" y="580359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33754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1 кв. 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года от годового объема составило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16,2%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3790" y="4302875"/>
            <a:ext cx="4691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1 кв.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2020 года от годового объема составило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94,1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1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57016</TotalTime>
  <Words>759</Words>
  <Application>Microsoft Office PowerPoint</Application>
  <PresentationFormat>Экран (4:3)</PresentationFormat>
  <Paragraphs>131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ГЖИ Мурманск</cp:lastModifiedBy>
  <cp:revision>4357</cp:revision>
  <cp:lastPrinted>2019-05-14T08:03:03Z</cp:lastPrinted>
  <dcterms:created xsi:type="dcterms:W3CDTF">2013-06-27T09:24:07Z</dcterms:created>
  <dcterms:modified xsi:type="dcterms:W3CDTF">2020-07-10T12:09:55Z</dcterms:modified>
</cp:coreProperties>
</file>