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0"/>
  </p:notesMasterIdLst>
  <p:handoutMasterIdLst>
    <p:handoutMasterId r:id="rId11"/>
  </p:handoutMasterIdLst>
  <p:sldIdLst>
    <p:sldId id="564" r:id="rId2"/>
    <p:sldId id="592" r:id="rId3"/>
    <p:sldId id="462" r:id="rId4"/>
    <p:sldId id="584" r:id="rId5"/>
    <p:sldId id="591" r:id="rId6"/>
    <p:sldId id="590" r:id="rId7"/>
    <p:sldId id="580" r:id="rId8"/>
    <p:sldId id="583" r:id="rId9"/>
  </p:sldIdLst>
  <p:sldSz cx="6858000" cy="9144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AC5"/>
    <a:srgbClr val="BDE3E7"/>
    <a:srgbClr val="FCF8DE"/>
    <a:srgbClr val="D9E0E3"/>
    <a:srgbClr val="009BAE"/>
    <a:srgbClr val="FFFFFF"/>
    <a:srgbClr val="C5C5C5"/>
    <a:srgbClr val="A5FFFE"/>
    <a:srgbClr val="005570"/>
    <a:srgbClr val="218F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3441" autoAdjust="0"/>
  </p:normalViewPr>
  <p:slideViewPr>
    <p:cSldViewPr>
      <p:cViewPr varScale="1">
        <p:scale>
          <a:sx n="57" d="100"/>
          <a:sy n="57" d="100"/>
        </p:scale>
        <p:origin x="-2280" y="-13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128788701801946E-2"/>
          <c:y val="1.8871029019827401E-2"/>
          <c:w val="0.91787212293105458"/>
          <c:h val="0.7652401941320474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0356076295416368E-2"/>
                  <c:y val="-6.330759884982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93A-493A-AAE6-6A70BE51DF7F}"/>
                </c:ext>
              </c:extLst>
            </c:dLbl>
            <c:dLbl>
              <c:idx val="1"/>
              <c:layout>
                <c:manualLayout>
                  <c:x val="-2.7887452201417345E-2"/>
                  <c:y val="-3.7796846413726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2735636211361137E-2"/>
                      <c:h val="7.269132012394291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3A-493A-AAE6-6A70BE51DF7F}"/>
                </c:ext>
              </c:extLst>
            </c:dLbl>
            <c:dLbl>
              <c:idx val="2"/>
              <c:layout>
                <c:manualLayout>
                  <c:x val="-4.0470755410968257E-17"/>
                  <c:y val="6.9575049839292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93A-493A-AAE6-6A70BE51DF7F}"/>
                </c:ext>
              </c:extLst>
            </c:dLbl>
            <c:dLbl>
              <c:idx val="3"/>
              <c:layout>
                <c:manualLayout>
                  <c:x val="-2.2075212508684511E-3"/>
                  <c:y val="8.34900598071510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93A-493A-AAE6-6A70BE51DF7F}"/>
                </c:ext>
              </c:extLst>
            </c:dLbl>
            <c:dLbl>
              <c:idx val="4"/>
              <c:layout>
                <c:manualLayout>
                  <c:x val="-4.4150425017369021E-3"/>
                  <c:y val="-9.044756479108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93A-493A-AAE6-6A70BE51DF7F}"/>
                </c:ext>
              </c:extLst>
            </c:dLbl>
            <c:dLbl>
              <c:idx val="5"/>
              <c:layout>
                <c:manualLayout>
                  <c:x val="-4.4150425017369828E-3"/>
                  <c:y val="0.107571244577117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93A-493A-AAE6-6A70BE51DF7F}"/>
                </c:ext>
              </c:extLst>
            </c:dLbl>
            <c:dLbl>
              <c:idx val="6"/>
              <c:layout>
                <c:manualLayout>
                  <c:x val="5.9224144928810918E-3"/>
                  <c:y val="9.6207502381712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93A-493A-AAE6-6A70BE51DF7F}"/>
                </c:ext>
              </c:extLst>
            </c:dLbl>
            <c:dLbl>
              <c:idx val="7"/>
              <c:layout>
                <c:manualLayout>
                  <c:x val="6.6225637526051914E-3"/>
                  <c:y val="0.111822992307848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93A-493A-AAE6-6A70BE51DF7F}"/>
                </c:ext>
              </c:extLst>
            </c:dLbl>
            <c:dLbl>
              <c:idx val="8"/>
              <c:layout>
                <c:manualLayout>
                  <c:x val="0"/>
                  <c:y val="3.3589716401327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93A-493A-AAE6-6A70BE51DF7F}"/>
                </c:ext>
              </c:extLst>
            </c:dLbl>
            <c:dLbl>
              <c:idx val="9"/>
              <c:layout>
                <c:manualLayout>
                  <c:x val="6.0297193949009308E-3"/>
                  <c:y val="2.7482495237449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3A-493A-AAE6-6A70BE51DF7F}"/>
                </c:ext>
              </c:extLst>
            </c:dLbl>
            <c:dLbl>
              <c:idx val="10"/>
              <c:layout>
                <c:manualLayout>
                  <c:x val="3.0148596974504103E-3"/>
                  <c:y val="3.6643326983265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3A-493A-AAE6-6A70BE51DF7F}"/>
                </c:ext>
              </c:extLst>
            </c:dLbl>
            <c:dLbl>
              <c:idx val="11"/>
              <c:layout>
                <c:manualLayout>
                  <c:x val="-1.1054357856433313E-16"/>
                  <c:y val="3.0536105819388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93A-493A-AAE6-6A70BE51DF7F}"/>
                </c:ext>
              </c:extLst>
            </c:dLbl>
            <c:dLbl>
              <c:idx val="12"/>
              <c:layout>
                <c:manualLayout>
                  <c:x val="-1.1054357856433313E-16"/>
                  <c:y val="4.2750548147143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93A-493A-AAE6-6A70BE51DF7F}"/>
                </c:ext>
              </c:extLst>
            </c:dLbl>
            <c:dLbl>
              <c:idx val="13"/>
              <c:layout>
                <c:manualLayout>
                  <c:x val="-2.4495735041785479E-2"/>
                  <c:y val="-4.3192467505745534E-2"/>
                </c:manualLayout>
              </c:layout>
              <c:spPr>
                <a:ln>
                  <a:solidFill>
                    <a:srgbClr val="4F81BD"/>
                  </a:solidFill>
                </a:ln>
              </c:spPr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93A-493A-AAE6-6A70BE51DF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</c:numCache>
            </c:num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88</c:v>
                </c:pt>
                <c:pt idx="1">
                  <c:v>90</c:v>
                </c:pt>
                <c:pt idx="2">
                  <c:v>89</c:v>
                </c:pt>
                <c:pt idx="3">
                  <c:v>90</c:v>
                </c:pt>
                <c:pt idx="4">
                  <c:v>91</c:v>
                </c:pt>
                <c:pt idx="5">
                  <c:v>91</c:v>
                </c:pt>
                <c:pt idx="6">
                  <c:v>91</c:v>
                </c:pt>
                <c:pt idx="7">
                  <c:v>91</c:v>
                </c:pt>
                <c:pt idx="8">
                  <c:v>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D93A-493A-AAE6-6A70BE51DF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3174272"/>
        <c:axId val="148414848"/>
      </c:lineChart>
      <c:catAx>
        <c:axId val="143174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48414848"/>
        <c:crosses val="autoZero"/>
        <c:auto val="1"/>
        <c:lblAlgn val="ctr"/>
        <c:lblOffset val="100"/>
        <c:noMultiLvlLbl val="0"/>
      </c:catAx>
      <c:valAx>
        <c:axId val="14841484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43174272"/>
        <c:crosses val="autoZero"/>
        <c:crossBetween val="between"/>
      </c:valAx>
      <c:spPr>
        <a:noFill/>
        <a:ln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r>
              <a:rPr lang="ru-RU" sz="1400" b="1" i="0" baseline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Запланированные поступления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5396647642511143E-2"/>
                  <c:y val="-0.310568040064293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28E-4908-B911-777013464855}"/>
                </c:ext>
              </c:extLst>
            </c:dLbl>
            <c:dLbl>
              <c:idx val="1"/>
              <c:layout>
                <c:manualLayout>
                  <c:x val="1.5237988585506713E-2"/>
                  <c:y val="-0.298004486493245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28E-4908-B911-777013464855}"/>
                </c:ext>
              </c:extLst>
            </c:dLbl>
            <c:dLbl>
              <c:idx val="2"/>
              <c:layout>
                <c:manualLayout>
                  <c:x val="2.5396647642511188E-2"/>
                  <c:y val="-0.2834790452400777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28E-4908-B911-7770134648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425</c:v>
                </c:pt>
                <c:pt idx="1">
                  <c:v>425</c:v>
                </c:pt>
                <c:pt idx="2">
                  <c:v>425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8E-4908-B911-777013464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6"/>
        <c:gapDepth val="144"/>
        <c:shape val="box"/>
        <c:axId val="42678912"/>
        <c:axId val="42688896"/>
        <c:axId val="0"/>
      </c:bar3DChart>
      <c:catAx>
        <c:axId val="4267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88896"/>
        <c:crosses val="autoZero"/>
        <c:auto val="1"/>
        <c:lblAlgn val="ctr"/>
        <c:lblOffset val="100"/>
        <c:noMultiLvlLbl val="0"/>
      </c:catAx>
      <c:valAx>
        <c:axId val="4268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267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Запланированные поступления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005295301020265"/>
          <c:y val="4.6783298288836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0793295285022381E-3"/>
                  <c:y val="-1.403498948665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ECB-4299-8998-688D26319ABE}"/>
                </c:ext>
              </c:extLst>
            </c:dLbl>
            <c:dLbl>
              <c:idx val="1"/>
              <c:layout>
                <c:manualLayout>
                  <c:x val="2.5396647642511237E-2"/>
                  <c:y val="-2.33916491444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ECB-4299-8998-688D26319ABE}"/>
                </c:ext>
              </c:extLst>
            </c:dLbl>
            <c:dLbl>
              <c:idx val="2"/>
              <c:layout>
                <c:manualLayout>
                  <c:x val="3.5555306699515662E-2"/>
                  <c:y val="-3.2748308802185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ECB-4299-8998-688D26319A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8300</c:v>
                </c:pt>
                <c:pt idx="1">
                  <c:v>7800</c:v>
                </c:pt>
                <c:pt idx="2">
                  <c:v>7600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ECB-4299-8998-688D26319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777216"/>
        <c:axId val="42779008"/>
        <c:axId val="0"/>
      </c:bar3DChart>
      <c:catAx>
        <c:axId val="4277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42779008"/>
        <c:crosses val="autoZero"/>
        <c:auto val="1"/>
        <c:lblAlgn val="ctr"/>
        <c:lblOffset val="100"/>
        <c:noMultiLvlLbl val="0"/>
      </c:catAx>
      <c:valAx>
        <c:axId val="42779008"/>
        <c:scaling>
          <c:orientation val="minMax"/>
        </c:scaling>
        <c:delete val="0"/>
        <c:axPos val="l"/>
        <c:majorGridlines>
          <c:spPr>
            <a:ln w="190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4277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334" y="1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5B0CA6B1-749F-423E-A7B4-872790FDDB71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63"/>
            <a:ext cx="2972067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334" y="9448163"/>
            <a:ext cx="2972066" cy="499112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BBE1B1BB-0B29-436B-9169-C9D00EF2AE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860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3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/>
          <a:lstStyle>
            <a:lvl1pPr algn="r">
              <a:defRPr sz="1200"/>
            </a:lvl1pPr>
          </a:lstStyle>
          <a:p>
            <a:fld id="{FE83925E-3E3D-4AE9-8EBE-696B88630891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30413" y="747713"/>
            <a:ext cx="27971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84" tIns="46344" rIns="92684" bIns="463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2684" tIns="46344" rIns="92684" bIns="4634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799" cy="497364"/>
          </a:xfrm>
          <a:prstGeom prst="rect">
            <a:avLst/>
          </a:prstGeom>
        </p:spPr>
        <p:txBody>
          <a:bodyPr vert="horz" lIns="92684" tIns="46344" rIns="92684" bIns="46344" rtlCol="0" anchor="b"/>
          <a:lstStyle>
            <a:lvl1pPr algn="r">
              <a:defRPr sz="1200"/>
            </a:lvl1pPr>
          </a:lstStyle>
          <a:p>
            <a:fld id="{4241792F-B3F7-433D-A859-B64516CD77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616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F808A-C57B-42E3-B615-E0B710387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98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14426-608E-4323-B2D7-7D9070ECF5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6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7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5CF16-9ED3-4754-9676-393E3391EB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8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100E5-4497-4462-9AEE-8975AD8F51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7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604DA-8557-4324-B24D-509F6C6A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86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33BA0-085F-42C5-9EB1-82EF0A7998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6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3712-CFB2-4008-8540-BF4DE200C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29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FEEC-D25B-4CFC-BAB2-108C920823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9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FB997-E114-4BF5-878E-BD798F633A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46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32EF-E968-4CD1-A327-E49AB9F67C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2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7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3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02DE4-981C-4604-A4C7-A4B5BCCEBD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4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www.thmemgallery.com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4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4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1526-A993-452A-8E3A-C799DA763A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7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sldNum="0"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hyperlink" Target="mailto:gzimo@gov-murman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31169" y="107504"/>
            <a:ext cx="6854215" cy="1312287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sp>
        <p:nvSpPr>
          <p:cNvPr id="41" name="Rectangle 5"/>
          <p:cNvSpPr txBox="1">
            <a:spLocks noChangeArrowheads="1"/>
          </p:cNvSpPr>
          <p:nvPr/>
        </p:nvSpPr>
        <p:spPr>
          <a:xfrm>
            <a:off x="1722149" y="3508357"/>
            <a:ext cx="4659179" cy="310591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48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Открытый бюджет</a:t>
            </a:r>
          </a:p>
          <a:p>
            <a:pPr fontAlgn="auto">
              <a:spcAft>
                <a:spcPts val="0"/>
              </a:spcAft>
            </a:pPr>
            <a:endParaRPr lang="ru-RU" sz="3000" b="1" dirty="0" smtClean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Государственной </a:t>
            </a:r>
          </a:p>
          <a:p>
            <a:pPr fontAlgn="auto">
              <a:spcAft>
                <a:spcPts val="0"/>
              </a:spcAft>
            </a:pPr>
            <a:r>
              <a:rPr lang="ru-RU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жилищной инспекции </a:t>
            </a:r>
          </a:p>
          <a:p>
            <a:pPr fontAlgn="auto">
              <a:spcAft>
                <a:spcPts val="0"/>
              </a:spcAft>
            </a:pPr>
            <a:r>
              <a:rPr lang="ru-RU" sz="40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Мурманской области</a:t>
            </a:r>
          </a:p>
          <a:p>
            <a:pPr fontAlgn="auto">
              <a:spcAft>
                <a:spcPts val="0"/>
              </a:spcAft>
            </a:pPr>
            <a:endParaRPr lang="ru-RU" sz="26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Исполнение за 2019 год </a:t>
            </a:r>
          </a:p>
          <a:p>
            <a:pPr fontAlgn="auto">
              <a:spcAft>
                <a:spcPts val="0"/>
              </a:spcAft>
            </a:pPr>
            <a:r>
              <a:rPr lang="ru-RU" sz="2900" b="1" dirty="0" smtClean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pitchFamily="18" charset="0"/>
                <a:cs typeface="Times New Roman" pitchFamily="18" charset="0"/>
              </a:rPr>
              <a:t>и плановые назначения на 2020-2022 годы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pic>
        <p:nvPicPr>
          <p:cNvPr id="1042" name="Picture 18" descr="http://upload.wikimedia.org/wikipedia/commons/thumb/3/3b/%D0%93%D0%B5%D1%80%D0%B1_%D0%9C%D1%83%D1%80%D0%BC%D0%B0%D0%BD%D1%81%D0%BA%D0%BE%D0%B9_%D0%BE%D0%B1%D0%BB%D0%B0%D1%81%D1%82%D0%B8.svg/200px-%D0%93%D0%B5%D1%80%D0%B1_%D0%9C%D1%83%D1%80%D0%BC%D0%B0%D0%BD%D1%81%D0%BA%D0%BE%D0%B9_%D0%BE%D0%B1%D0%BB%D0%B0%D1%81%D1%82%D0%B8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27" y="2102402"/>
            <a:ext cx="993885" cy="119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67611" y="6660232"/>
            <a:ext cx="2433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6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2019 года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0" y="7327997"/>
            <a:ext cx="6858000" cy="1636491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  <p:extLst>
      <p:ext uri="{BB962C8B-B14F-4D97-AF65-F5344CB8AC3E}">
        <p14:creationId xmlns:p14="http://schemas.microsoft.com/office/powerpoint/2010/main" val="261727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1">
                <a:lumMod val="5000"/>
                <a:lumOff val="95000"/>
              </a:schemeClr>
            </a:gs>
            <a:gs pos="72000">
              <a:srgbClr val="BDE3E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309568" y="2599545"/>
            <a:ext cx="547701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Уважаемые жители Мурманской области!</a:t>
            </a:r>
          </a:p>
          <a:p>
            <a:pPr algn="just"/>
            <a:endParaRPr lang="ru-RU" sz="13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Государственная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жилищная инспекция Мурманской области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(далее – Инспекция)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уполномоченным исполнительным органом государственной власти Мурманской области, осуществляющим государственный жилищный надзор, лицензирование и лицензионный контроль деятельности по управлению многоквартирными домами на территории Мурманской области.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       Основными задачами Инспекции </a:t>
            </a:r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Мурманской области  </a:t>
            </a:r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являются: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предупреждение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выявление и пресечение нарушений органами государственной власти, органами местного самоуправления, а также юридическими лицами, индивидуальными предпринимателями и гражданами требований, установленных жилищным законодательством, законодательством Российской Федерации, посредством организации и проведения проверок указанных органов и лиц, принятия мер по пресечению и (или) устранению выявленных нарушений;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систематическое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наблюдение за исполнением обязательных требований, анализ и прогнозирование состояния исполнения обязательных требований при осуществлении органами государственной власти, органами местного самоуправления, юридическими лицами, индивидуальными предпринимателями и гражданами своей деятельности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.      </a:t>
            </a:r>
          </a:p>
          <a:p>
            <a:pPr algn="just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Информационно-аналитический материал позволит повысить открытость деятельности Инспекции и обеспечит прозрачность бюджетного процесса.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36" y="7718821"/>
            <a:ext cx="535785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 уважением,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Государственной жилищной инспекции Мурманской области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Главный государственный жилищный инспектор Мурманской области 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Разживина Зинаида Вячеславовна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druzhinin\Desktop\на сайт\2020_01_13_015_ESH02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077" y="323404"/>
            <a:ext cx="3810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91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7600">
              <a:srgbClr val="97CAC5"/>
            </a:gs>
            <a:gs pos="98340">
              <a:schemeClr val="accent1">
                <a:lumMod val="30000"/>
                <a:lumOff val="70000"/>
              </a:schemeClr>
            </a:gs>
            <a:gs pos="50000">
              <a:schemeClr val="accent1">
                <a:lumMod val="5000"/>
                <a:lumOff val="95000"/>
              </a:schemeClr>
            </a:gs>
            <a:gs pos="63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500" y="1015065"/>
            <a:ext cx="4810844" cy="2503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Структура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……………………..….…..4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……..…...5</a:t>
            </a:r>
            <a:endPara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Финансовое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деятельности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………….……………………….……....6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Администрируемые доходы Инспекции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…………………………….….…………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Контактная 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r>
              <a:rPr lang="ru-RU" sz="1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……...….……………...</a:t>
            </a:r>
            <a:r>
              <a:rPr lang="ru-RU" sz="1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392362" y="8388424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132606" y="8620553"/>
            <a:ext cx="432048" cy="4320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276622" y="8518238"/>
            <a:ext cx="432048" cy="432048"/>
          </a:xfrm>
          <a:prstGeom prst="rect">
            <a:avLst/>
          </a:prstGeom>
          <a:solidFill>
            <a:schemeClr val="bg1"/>
          </a:solidFill>
          <a:ln w="3175">
            <a:solidFill>
              <a:srgbClr val="00557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557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dirty="0">
              <a:solidFill>
                <a:srgbClr val="00557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2000">
              <a:schemeClr val="accent1">
                <a:lumMod val="5000"/>
                <a:lumOff val="95000"/>
              </a:schemeClr>
            </a:gs>
            <a:gs pos="86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4864" y="899592"/>
            <a:ext cx="3960440" cy="954107"/>
          </a:xfrm>
          <a:prstGeom prst="rect">
            <a:avLst/>
          </a:prstGeom>
          <a:solidFill>
            <a:srgbClr val="97CAC5">
              <a:alpha val="74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Государственной жилищной инспекции Мурманской области –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государственный жилищный инспектор Мурманской области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606605" y="294350"/>
            <a:ext cx="5143500" cy="46122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ГОСУДАРСТВЕННОЙ ЖИЛИЩНОЙ ИНСПЕКЦИИ МУРМАНСКОЙ ОБЛАСТИ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8552" y="2322909"/>
            <a:ext cx="2056472" cy="1384995"/>
          </a:xfrm>
          <a:prstGeom prst="rect">
            <a:avLst/>
          </a:prstGeom>
          <a:solidFill>
            <a:srgbClr val="97CAC5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2601" y="2322909"/>
            <a:ext cx="2048767" cy="1384995"/>
          </a:xfrm>
          <a:prstGeom prst="rect">
            <a:avLst/>
          </a:prstGeom>
          <a:solidFill>
            <a:srgbClr val="97CAC5">
              <a:alpha val="75000"/>
            </a:srgb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– государственный жилищный инспектор Мурманской области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5112" y="5113001"/>
            <a:ext cx="2042261" cy="1169551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Единая служба контроля и надзора в жилищно-коммунальном хозяйстве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56792" y="6211341"/>
            <a:ext cx="2056471" cy="1169551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 надзора за соблюдением порядка расчета платы за ЖКУ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56792" y="4932040"/>
            <a:ext cx="2071704" cy="954107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Нормативно-аналитический отдел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4944" y="7740352"/>
            <a:ext cx="2520280" cy="738664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организации бюджетного процесса и ресурсного обеспечения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73320" y="3905925"/>
            <a:ext cx="2071704" cy="738664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Сектор лицензирования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99107" y="3995936"/>
            <a:ext cx="2042261" cy="738664"/>
          </a:xfrm>
          <a:prstGeom prst="rect">
            <a:avLst/>
          </a:prstGeom>
          <a:solidFill>
            <a:srgbClr val="97CAC5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Инспекторский отдел 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7" name="Прямая со стрелкой 76"/>
          <p:cNvCxnSpPr>
            <a:stCxn id="11" idx="2"/>
            <a:endCxn id="13" idx="0"/>
          </p:cNvCxnSpPr>
          <p:nvPr/>
        </p:nvCxnSpPr>
        <p:spPr>
          <a:xfrm flipH="1">
            <a:off x="2616788" y="1853699"/>
            <a:ext cx="1568296" cy="46921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11" idx="2"/>
            <a:endCxn id="14" idx="0"/>
          </p:cNvCxnSpPr>
          <p:nvPr/>
        </p:nvCxnSpPr>
        <p:spPr>
          <a:xfrm>
            <a:off x="4185084" y="1853699"/>
            <a:ext cx="1531901" cy="46921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>
            <a:stCxn id="11" idx="2"/>
            <a:endCxn id="18" idx="0"/>
          </p:cNvCxnSpPr>
          <p:nvPr/>
        </p:nvCxnSpPr>
        <p:spPr>
          <a:xfrm>
            <a:off x="4185084" y="1853699"/>
            <a:ext cx="0" cy="588665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3933056" y="2880000"/>
            <a:ext cx="0" cy="414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4437112" y="2880000"/>
            <a:ext cx="0" cy="306000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4437112" y="449999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609056" y="702027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437144" y="5940152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3609056" y="4427984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609056" y="5580112"/>
            <a:ext cx="324000" cy="0"/>
          </a:xfrm>
          <a:prstGeom prst="straightConnector1">
            <a:avLst/>
          </a:prstGeom>
          <a:ln w="22225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37112" y="2880000"/>
            <a:ext cx="252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645024" y="2880000"/>
            <a:ext cx="288000" cy="0"/>
          </a:xfrm>
          <a:prstGeom prst="straightConnector1">
            <a:avLst/>
          </a:prstGeom>
          <a:ln w="22225">
            <a:solidFill>
              <a:schemeClr val="tx1"/>
            </a:solidFill>
            <a:headEnd type="none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Группа 33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37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84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386">
              <a:srgbClr val="FFFFFF"/>
            </a:gs>
            <a:gs pos="13278">
              <a:srgbClr val="FFFFFF"/>
            </a:gs>
            <a:gs pos="43158">
              <a:srgbClr val="E6F4F6"/>
            </a:gs>
            <a:gs pos="22000">
              <a:srgbClr val="E9F6F7"/>
            </a:gs>
            <a:gs pos="91701">
              <a:schemeClr val="accent1">
                <a:lumMod val="30000"/>
                <a:lumOff val="70000"/>
              </a:schemeClr>
            </a:gs>
            <a:gs pos="69000">
              <a:srgbClr val="BDE3E7"/>
            </a:gs>
            <a:gs pos="7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45699" y="3805127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606605" y="294350"/>
            <a:ext cx="5143500" cy="298406"/>
          </a:xfrm>
          <a:prstGeom prst="rect">
            <a:avLst/>
          </a:prstGeom>
        </p:spPr>
        <p:txBody>
          <a:bodyPr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ДЕЯТЕЛЬНОСТИ ИНСПЕКЦИИ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309569" y="-139413"/>
            <a:ext cx="5399102" cy="692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5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32000" algn="just"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год в соответствии со своими функциями Государственная жилищная инспекция Мурманской области в отношении юридических лиц провела 2440 проверок, из них 2416 внеплановых проверок, в том числе 676 проверок проведено по контролю за выполнением ранее выданных предписаний, 1636 проверок проведено по фактам нарушения прав потребителей при поступлении обращений граждан, права которых были нарушены. 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юридических лиц, в отношении которых выявлены правонарушения составило 335. В ходе проверок выявлено 3133 нарушений, из которых 2744 нарушений обязательных требований законодательства, 389 нарушение по невыполнению предписаний. 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проведенных проверок, по которым возбуждены дела об административных правонарушениях составило 323. По 319 делам вынесены административные наказания, из них в виде административного штрафа по 261 делам. 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этом на должностных лиц наложено 173 штрафа на сумму 5280 тыс. рублей, на юридических лиц 88 штрафов на сумму 7086 тыс. рублей. 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Общая сумма штрафов составила 12366 тыс. рублей, из них уплачено в 2019 году 7628 тыс. рублей.</a:t>
            </a:r>
          </a:p>
          <a:p>
            <a:pPr indent="432000" algn="just">
              <a:spcAft>
                <a:spcPts val="0"/>
              </a:spcAft>
            </a:pPr>
            <a:r>
              <a:rPr lang="ru-RU" sz="1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юридических лиц на территории Мурманской области, деятельность которых подлежит государственному контролю со стороны Государственная жилищная инспекция Мурманской области составляет 759. Количество юридических лиц, в отношении которых проведены плановые, внеплановые проверки составило 408.</a:t>
            </a:r>
          </a:p>
          <a:p>
            <a:pPr>
              <a:spcAft>
                <a:spcPts val="0"/>
              </a:spcAft>
            </a:pPr>
            <a:r>
              <a:rPr lang="ru-RU" sz="135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2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2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1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2" name="Прямоугольник 21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1510343394"/>
              </p:ext>
            </p:extLst>
          </p:nvPr>
        </p:nvGraphicFramePr>
        <p:xfrm>
          <a:off x="978020" y="6870198"/>
          <a:ext cx="5753059" cy="1750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52736" y="6308102"/>
            <a:ext cx="5805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устраненных нарушений от числа выявленных нарушений в сфере жилищно-коммунального хозяйства Мурманской области</a:t>
            </a:r>
            <a:endParaRPr lang="ru-RU" sz="13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199891" y="6024399"/>
            <a:ext cx="56996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Aft>
                <a:spcPts val="0"/>
              </a:spcAft>
            </a:pPr>
            <a:r>
              <a:rPr lang="ru-RU" sz="13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ЦЕЛЕВОГО ПОКАЗАТЕЛЯ ПОДПРОГРАММЫ</a:t>
            </a:r>
            <a:endParaRPr lang="ru-RU" sz="135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8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2000">
              <a:srgbClr val="BDE3E7"/>
            </a:gs>
            <a:gs pos="48000">
              <a:srgbClr val="D9E0E3"/>
            </a:gs>
            <a:gs pos="30000">
              <a:srgbClr val="D9E0E3"/>
            </a:gs>
            <a:gs pos="69000">
              <a:srgbClr val="CEE1E5"/>
            </a:gs>
            <a:gs pos="13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03207" y="3480422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63178" y="666064"/>
            <a:ext cx="520658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Расходование денежных средств Инспекции осуществляется в рамках реализации Государственной программы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Мурманской области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комфортной среды проживания населения региона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».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Инспекция ответственный исполнитель подпрограммы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«Обеспечение осуществления государственного контроля (надзора) в жилищно-коммунальной сфере».</a:t>
            </a: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ель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усиление государственного контроля (надзора) в жилищно-коммунальной сфере.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Задача</a:t>
            </a:r>
            <a:r>
              <a:rPr lang="ru-RU" sz="1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осуществление регионального государственного жилищного надзора, лицензионного контроля.</a:t>
            </a:r>
            <a:endParaRPr lang="ru-RU" sz="1400" dirty="0"/>
          </a:p>
        </p:txBody>
      </p:sp>
      <p:grpSp>
        <p:nvGrpSpPr>
          <p:cNvPr id="38" name="Группа 37"/>
          <p:cNvGrpSpPr/>
          <p:nvPr/>
        </p:nvGrpSpPr>
        <p:grpSpPr>
          <a:xfrm>
            <a:off x="1497162" y="3234791"/>
            <a:ext cx="5196670" cy="2883369"/>
            <a:chOff x="2000240" y="2864215"/>
            <a:chExt cx="4301568" cy="1452923"/>
          </a:xfrm>
          <a:solidFill>
            <a:schemeClr val="bg2">
              <a:lumMod val="90000"/>
            </a:schemeClr>
          </a:solidFill>
        </p:grpSpPr>
        <p:grpSp>
          <p:nvGrpSpPr>
            <p:cNvPr id="37" name="Группа 36"/>
            <p:cNvGrpSpPr/>
            <p:nvPr/>
          </p:nvGrpSpPr>
          <p:grpSpPr>
            <a:xfrm>
              <a:off x="2001663" y="3202019"/>
              <a:ext cx="4297007" cy="1115119"/>
              <a:chOff x="2001663" y="3202019"/>
              <a:chExt cx="4297007" cy="1115119"/>
            </a:xfrm>
            <a:grpFill/>
          </p:grpSpPr>
          <p:sp>
            <p:nvSpPr>
              <p:cNvPr id="9" name="Прямоугольник 8"/>
              <p:cNvSpPr/>
              <p:nvPr/>
            </p:nvSpPr>
            <p:spPr>
              <a:xfrm>
                <a:off x="2001663" y="3202019"/>
                <a:ext cx="1899063" cy="227306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rPr>
                  <a:t>Год</a:t>
                </a:r>
                <a:endParaRPr lang="ru-RU" sz="1500" dirty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911444" y="3202020"/>
                <a:ext cx="2387226" cy="217251"/>
              </a:xfrm>
              <a:prstGeom prst="rect">
                <a:avLst/>
              </a:prstGeom>
              <a:grpFill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500" dirty="0" smtClean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rPr>
                  <a:t>тыс. руб.</a:t>
                </a:r>
                <a:endParaRPr lang="ru-RU" sz="1500" dirty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Группа 35"/>
              <p:cNvGrpSpPr/>
              <p:nvPr/>
            </p:nvGrpSpPr>
            <p:grpSpPr>
              <a:xfrm>
                <a:off x="2001663" y="3419271"/>
                <a:ext cx="4297007" cy="897867"/>
                <a:chOff x="2001663" y="3587893"/>
                <a:chExt cx="4297007" cy="897867"/>
              </a:xfrm>
              <a:grpFill/>
            </p:grpSpPr>
            <p:sp>
              <p:nvSpPr>
                <p:cNvPr id="18" name="Прямоугольник 17"/>
                <p:cNvSpPr/>
                <p:nvPr/>
              </p:nvSpPr>
              <p:spPr>
                <a:xfrm>
                  <a:off x="2001663" y="3587893"/>
                  <a:ext cx="1898844" cy="205093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2017</a:t>
                  </a:r>
                  <a:endParaRPr lang="ru-RU" sz="15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3911444" y="3587893"/>
                  <a:ext cx="2387226" cy="213046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47 650,8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2001663" y="3798058"/>
                  <a:ext cx="1898844" cy="200528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2018</a:t>
                  </a:r>
                  <a:endParaRPr lang="ru-RU" sz="15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3911444" y="3797744"/>
                  <a:ext cx="2387226" cy="21091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47 378,5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2007131" y="4003030"/>
                  <a:ext cx="1898844" cy="240636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2019</a:t>
                  </a:r>
                  <a:endParaRPr lang="ru-RU" sz="15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890046" y="3996261"/>
                  <a:ext cx="2408624" cy="247405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61 597,1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2001663" y="4243666"/>
                  <a:ext cx="1898844" cy="242094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2020</a:t>
                  </a:r>
                  <a:endParaRPr lang="ru-RU" sz="15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3911444" y="4243666"/>
                  <a:ext cx="2387226" cy="242094"/>
                </a:xfrm>
                <a:prstGeom prst="rect">
                  <a:avLst/>
                </a:prstGeom>
                <a:grpFill/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sz="1500" dirty="0" smtClean="0">
                      <a:solidFill>
                        <a:schemeClr val="tx1"/>
                      </a:solidFill>
                      <a:latin typeface="Bookman Old Style" panose="02050604050505020204" pitchFamily="18" charset="0"/>
                      <a:cs typeface="Times New Roman" panose="02020603050405020304" pitchFamily="18" charset="0"/>
                    </a:rPr>
                    <a:t>77 443,5</a:t>
                  </a:r>
                  <a:endParaRPr lang="ru-RU" sz="1500" dirty="0">
                    <a:solidFill>
                      <a:schemeClr val="tx1"/>
                    </a:solidFill>
                    <a:latin typeface="Bookman Old Style" panose="02050604050505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8" name="Прямоугольник 27"/>
            <p:cNvSpPr/>
            <p:nvPr/>
          </p:nvSpPr>
          <p:spPr>
            <a:xfrm>
              <a:off x="2000240" y="2864215"/>
              <a:ext cx="4301568" cy="355259"/>
            </a:xfrm>
            <a:prstGeom prst="rect">
              <a:avLst/>
            </a:prstGeom>
            <a:grpFill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5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Объем </a:t>
              </a:r>
              <a:r>
                <a:rPr lang="ru-RU" sz="16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финансирования</a:t>
              </a:r>
              <a:r>
                <a:rPr lang="ru-RU" sz="15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подпрограммы по годам</a:t>
              </a:r>
              <a:endPara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656246" y="195669"/>
            <a:ext cx="5214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ФИНАНСОВОЕ ОБЕСПЕЧЕНИЕ ДЕЯТЕЛЬНОСТИ ИНСПЕКЦИИ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>
            <a:off x="2130340" y="2272562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2243166" y="2688508"/>
            <a:ext cx="180000" cy="14287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1463178" y="6305299"/>
            <a:ext cx="524549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Bookman Old Style" panose="02050604050505020204" pitchFamily="18" charset="0"/>
                <a:cs typeface="Times New Roman" pitchFamily="18" charset="0"/>
              </a:rPr>
              <a:t>Исполнение бюджета за 2019 год, тыс. рублей</a:t>
            </a:r>
            <a:endParaRPr lang="ru-RU" sz="1300" b="1" dirty="0">
              <a:latin typeface="Bookman Old Style" panose="02050604050505020204" pitchFamily="18" charset="0"/>
              <a:cs typeface="Times New Roman" pitchFamily="18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463178" y="6663878"/>
            <a:ext cx="5245492" cy="2148848"/>
            <a:chOff x="1503563" y="6642304"/>
            <a:chExt cx="5244863" cy="1644472"/>
          </a:xfrm>
        </p:grpSpPr>
        <p:sp>
          <p:nvSpPr>
            <p:cNvPr id="41" name="Скругленный прямоугольник 40"/>
            <p:cNvSpPr/>
            <p:nvPr/>
          </p:nvSpPr>
          <p:spPr>
            <a:xfrm>
              <a:off x="1512000" y="7200000"/>
              <a:ext cx="1611999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Программная деятельность</a:t>
              </a:r>
              <a:endParaRPr lang="ru-RU" sz="12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42" name="Скругленный прямоугольник 41"/>
            <p:cNvSpPr/>
            <p:nvPr/>
          </p:nvSpPr>
          <p:spPr>
            <a:xfrm>
              <a:off x="1511999" y="7745940"/>
              <a:ext cx="1629998" cy="529927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Внепрограммная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деятельность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1503563" y="6642304"/>
              <a:ext cx="1525713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045702" y="6643702"/>
              <a:ext cx="1347872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Предусмотрено </a:t>
              </a:r>
            </a:p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 </a:t>
              </a:r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на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год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4393574" y="6643702"/>
              <a:ext cx="1186426" cy="527403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Фактически исполнено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5596426" y="6643702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Процент исполнения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>
              <a:off x="3123999" y="7200000"/>
              <a:ext cx="1304002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61 597,1</a:t>
              </a: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3158424" y="7735031"/>
              <a:ext cx="1261574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4428000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58 982,3</a:t>
              </a:r>
              <a:endParaRPr lang="ru-RU" sz="1200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51" name="Скругленный прямоугольник 50"/>
            <p:cNvSpPr/>
            <p:nvPr/>
          </p:nvSpPr>
          <p:spPr>
            <a:xfrm>
              <a:off x="4428000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52" name="Скругленный прямоугольник 51"/>
            <p:cNvSpPr/>
            <p:nvPr/>
          </p:nvSpPr>
          <p:spPr>
            <a:xfrm>
              <a:off x="5596426" y="7200848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Bookman Old Style" panose="02050604050505020204" pitchFamily="18" charset="0"/>
                  <a:cs typeface="Times New Roman" pitchFamily="18" charset="0"/>
                </a:rPr>
                <a:t>95,84</a:t>
              </a:r>
              <a:endParaRPr lang="ru-RU" sz="1200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itchFamily="18" charset="0"/>
              </a:endParaRPr>
            </a:p>
          </p:txBody>
        </p:sp>
        <p:sp>
          <p:nvSpPr>
            <p:cNvPr id="53" name="Скругленный прямоугольник 52"/>
            <p:cNvSpPr/>
            <p:nvPr/>
          </p:nvSpPr>
          <p:spPr>
            <a:xfrm>
              <a:off x="5596426" y="7745940"/>
              <a:ext cx="1152000" cy="540836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11495" y="-31932"/>
            <a:ext cx="6892282" cy="9175932"/>
            <a:chOff x="-1" y="-9279"/>
            <a:chExt cx="6892282" cy="9175932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58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59" name="Прямоугольник 58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925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9000">
              <a:schemeClr val="accent1">
                <a:lumMod val="5000"/>
                <a:lumOff val="95000"/>
              </a:schemeClr>
            </a:gs>
            <a:gs pos="6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3092849001"/>
              </p:ext>
            </p:extLst>
          </p:nvPr>
        </p:nvGraphicFramePr>
        <p:xfrm>
          <a:off x="1633754" y="1679891"/>
          <a:ext cx="5100511" cy="262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AutoShape 6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8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307975" y="79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https://encrypted-tbn0.gstatic.com/images?q=tbn:ANd9GcQCou9UIyp2wI9-F2VXI4st-fm0G05bBLYSjIIPI-exg-3W93H8xA"/>
          <p:cNvSpPr>
            <a:spLocks noChangeAspect="1" noChangeArrowheads="1"/>
          </p:cNvSpPr>
          <p:nvPr/>
        </p:nvSpPr>
        <p:spPr bwMode="auto">
          <a:xfrm>
            <a:off x="460375" y="160338"/>
            <a:ext cx="261353" cy="2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686470" y="196117"/>
            <a:ext cx="5028678" cy="3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7313" lvl="0" algn="ctr">
              <a:spcBef>
                <a:spcPct val="20000"/>
              </a:spcBef>
              <a:defRPr/>
            </a:pPr>
            <a:r>
              <a:rPr lang="ru-RU" sz="1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АДМИНИСТРИРУЕМЫЕ ДОХОДЫ ИНСПЕКЦИИ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20688" y="4355976"/>
            <a:ext cx="5976664" cy="3312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-1" y="-9279"/>
            <a:ext cx="6892282" cy="9175932"/>
            <a:chOff x="-1" y="-9279"/>
            <a:chExt cx="6892282" cy="9175932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-1" y="-9279"/>
              <a:ext cx="6892281" cy="159040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V="1">
              <a:off x="0" y="9007613"/>
              <a:ext cx="6892281" cy="159040"/>
            </a:xfrm>
            <a:prstGeom prst="rect">
              <a:avLst/>
            </a:prstGeom>
          </p:spPr>
        </p:pic>
        <p:grpSp>
          <p:nvGrpSpPr>
            <p:cNvPr id="23" name="Группа 22"/>
            <p:cNvGrpSpPr/>
            <p:nvPr/>
          </p:nvGrpSpPr>
          <p:grpSpPr>
            <a:xfrm>
              <a:off x="6132606" y="8388424"/>
              <a:ext cx="691804" cy="664177"/>
              <a:chOff x="6093296" y="8400072"/>
              <a:chExt cx="691804" cy="664177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6353052" y="8400072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6093296" y="8632201"/>
                <a:ext cx="432048" cy="43204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6237312" y="8529886"/>
                <a:ext cx="432048" cy="432048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00557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dirty="0" smtClean="0">
                    <a:solidFill>
                      <a:srgbClr val="00557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endParaRPr lang="ru-RU" sz="1600" dirty="0">
                  <a:solidFill>
                    <a:srgbClr val="00557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27" name="Picture 8" descr="http://img-fotki.yandex.ru/get/5644/47407354.b75/0_1196a3_13a0cec3_L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568737" y="3793324"/>
            <a:ext cx="8862659" cy="154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718716" y="498542"/>
            <a:ext cx="478634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Государственная пошлина за действия уполномоченных органов субъектов РФ, связанные с лицензированием предпринимательской деятельности по управлению многоквартирными домами, зачисление доходов в областной бюджет Мурманской области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01680" y="4981477"/>
            <a:ext cx="47863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Прочие поступления от денежных взысканий (административные штрафы за нарушение жилищного законодательства), зачисляемые в городской округ – в бюджет муниципального образования город Мурманск</a:t>
            </a:r>
            <a:endParaRPr lang="ru-RU" sz="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2" name="Диаграмма 31"/>
          <p:cNvGraphicFramePr/>
          <p:nvPr>
            <p:extLst>
              <p:ext uri="{D42A27DB-BD31-4B8C-83A1-F6EECF244321}">
                <p14:modId xmlns:p14="http://schemas.microsoft.com/office/powerpoint/2010/main" val="2606680505"/>
              </p:ext>
            </p:extLst>
          </p:nvPr>
        </p:nvGraphicFramePr>
        <p:xfrm>
          <a:off x="1870077" y="5785784"/>
          <a:ext cx="500066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1633754" y="8297832"/>
            <a:ext cx="47779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за 2019 год от годового объема составило 91,9 %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33790" y="4302875"/>
            <a:ext cx="46915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Исполнение плана по объему поступлений за 2019 год от годового объема составило 165,9 %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9" name="Picture 2" descr="H:\Управление бюджетного развития и бюджетной политики\09_РАЗВИТИЕ(семинары, новое)\СОВЕЩАНИЕ 27.01.12\Макеты\murmanskaya_oblast_0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2856" y="323404"/>
            <a:ext cx="826712" cy="1115151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10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1">
                <a:lumMod val="5000"/>
                <a:lumOff val="95000"/>
              </a:schemeClr>
            </a:gs>
            <a:gs pos="9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31169" y="107504"/>
            <a:ext cx="6854215" cy="1598396"/>
            <a:chOff x="31169" y="107504"/>
            <a:chExt cx="6854215" cy="1312287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22149" y="107504"/>
              <a:ext cx="1722224" cy="1310082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6" name="Рисунок 2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169" y="110726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7" name="Рисунок 26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43227" y="107685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  <p:pic>
          <p:nvPicPr>
            <p:cNvPr id="28" name="Рисунок 27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1808" y="107504"/>
              <a:ext cx="1723576" cy="1309065"/>
            </a:xfrm>
            <a:prstGeom prst="rect">
              <a:avLst/>
            </a:prstGeom>
            <a:effectLst/>
            <a:scene3d>
              <a:camera prst="obliqueBottomLeft"/>
              <a:lightRig rig="threePt" dir="t"/>
            </a:scene3d>
            <a:sp3d>
              <a:bevelT/>
            </a:sp3d>
          </p:spPr>
        </p:pic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-1" y="-9279"/>
            <a:ext cx="6892281" cy="15904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V="1">
            <a:off x="0" y="9007613"/>
            <a:ext cx="6892281" cy="15904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0" y="7020273"/>
            <a:ext cx="6858000" cy="1944216"/>
            <a:chOff x="0" y="6823941"/>
            <a:chExt cx="6858000" cy="1636491"/>
          </a:xfrm>
        </p:grpSpPr>
        <p:pic>
          <p:nvPicPr>
            <p:cNvPr id="30" name="Рисунок 29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5763" y="6825746"/>
              <a:ext cx="1882727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1" name="Рисунок 30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6825746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2" name="Рисунок 31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9511" y="6825114"/>
              <a:ext cx="1129511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3" name="Рисунок 32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1997" y="6823941"/>
              <a:ext cx="1878484" cy="1633651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34" name="Рисунок 33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28489" y="6825746"/>
              <a:ext cx="1129511" cy="16346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772877" y="1845151"/>
            <a:ext cx="5763623" cy="4054841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Script" panose="020B0504020000000003" pitchFamily="34" charset="0"/>
                <a:cs typeface="Times New Roman" pitchFamily="18" charset="0"/>
              </a:rPr>
              <a:t>Брошюра подготовлена</a:t>
            </a: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lang="ru-RU" sz="700" b="1" kern="0" dirty="0" smtClean="0">
              <a:solidFill>
                <a:schemeClr val="tx2"/>
              </a:solidFill>
              <a:latin typeface="Segoe Script" panose="020B0504020000000003" pitchFamily="34" charset="0"/>
              <a:cs typeface="Times New Roman" pitchFamily="18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1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Государственной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ru-RU" sz="21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жилищной инспекцией Мурманской области</a:t>
            </a:r>
            <a:endParaRPr lang="ru-RU" sz="2100" b="1" dirty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endParaRPr kumimoji="0" lang="ru-RU" sz="7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egoe Script" panose="020B0504020000000003" pitchFamily="34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899130" y="3347864"/>
            <a:ext cx="5418498" cy="15419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информация:</a:t>
            </a: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183038, 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Мурманск, ул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Карла Маркса, д. 18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lnSpc>
                <a:spcPct val="90000"/>
              </a:lnSpc>
              <a:spcAft>
                <a:spcPts val="0"/>
              </a:spcAft>
              <a:buNone/>
              <a:tabLst>
                <a:tab pos="3767138" algn="l"/>
              </a:tabLst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48-65-44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Факс: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(815-2)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67</a:t>
            </a:r>
            <a:r>
              <a:rPr lang="en-US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1600" b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gzimo@gov-murman.ru</a:t>
            </a:r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90822" y="5029016"/>
            <a:ext cx="54184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Прием граждан осуществляется в часы работы 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9:00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17:00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перерыв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13:00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 до </a:t>
            </a:r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14:00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endParaRPr lang="ru-RU" sz="2000" b="1" dirty="0" smtClean="0">
              <a:solidFill>
                <a:schemeClr val="tx2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b="1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выходных дней - субботы и воскресенья.</a:t>
            </a:r>
          </a:p>
        </p:txBody>
      </p:sp>
    </p:spTree>
    <p:extLst>
      <p:ext uri="{BB962C8B-B14F-4D97-AF65-F5344CB8AC3E}">
        <p14:creationId xmlns:p14="http://schemas.microsoft.com/office/powerpoint/2010/main" val="3161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56998</TotalTime>
  <Words>741</Words>
  <Application>Microsoft Office PowerPoint</Application>
  <PresentationFormat>Экран (4:3)</PresentationFormat>
  <Paragraphs>114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Министерство финансов Мурманской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Татьяна Викторовна Фомина</dc:creator>
  <cp:lastModifiedBy>Дружинин Д.С.</cp:lastModifiedBy>
  <cp:revision>4352</cp:revision>
  <cp:lastPrinted>2019-05-14T08:03:03Z</cp:lastPrinted>
  <dcterms:created xsi:type="dcterms:W3CDTF">2013-06-27T09:24:07Z</dcterms:created>
  <dcterms:modified xsi:type="dcterms:W3CDTF">2020-02-20T13:44:51Z</dcterms:modified>
</cp:coreProperties>
</file>