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9" r:id="rId1"/>
  </p:sldMasterIdLst>
  <p:notesMasterIdLst>
    <p:notesMasterId r:id="rId10"/>
  </p:notesMasterIdLst>
  <p:handoutMasterIdLst>
    <p:handoutMasterId r:id="rId11"/>
  </p:handoutMasterIdLst>
  <p:sldIdLst>
    <p:sldId id="564" r:id="rId2"/>
    <p:sldId id="592" r:id="rId3"/>
    <p:sldId id="462" r:id="rId4"/>
    <p:sldId id="584" r:id="rId5"/>
    <p:sldId id="591" r:id="rId6"/>
    <p:sldId id="590" r:id="rId7"/>
    <p:sldId id="580" r:id="rId8"/>
    <p:sldId id="583" r:id="rId9"/>
  </p:sldIdLst>
  <p:sldSz cx="6858000" cy="9144000" type="screen4x3"/>
  <p:notesSz cx="6858000" cy="99472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7CAC5"/>
    <a:srgbClr val="BDE3E7"/>
    <a:srgbClr val="FCF8DE"/>
    <a:srgbClr val="D9E0E3"/>
    <a:srgbClr val="009BAE"/>
    <a:srgbClr val="FFFFFF"/>
    <a:srgbClr val="C5C5C5"/>
    <a:srgbClr val="A5FFFE"/>
    <a:srgbClr val="005570"/>
    <a:srgbClr val="218F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Темный стиль 1 -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Темный стиль 1 -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Темный стиль 1 - акцент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2" autoAdjust="0"/>
    <p:restoredTop sz="93441" autoAdjust="0"/>
  </p:normalViewPr>
  <p:slideViewPr>
    <p:cSldViewPr>
      <p:cViewPr varScale="1">
        <p:scale>
          <a:sx n="65" d="100"/>
          <a:sy n="65" d="100"/>
        </p:scale>
        <p:origin x="2194" y="96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128788701801946E-2"/>
          <c:y val="1.8871029019827401E-2"/>
          <c:w val="0.91787212293105458"/>
          <c:h val="0.76524019413204747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solidFill>
                <a:schemeClr val="tx1">
                  <a:lumMod val="95000"/>
                  <a:lumOff val="5000"/>
                </a:schemeClr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3.0356076295416368E-2"/>
                  <c:y val="-6.3307598849822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7887452201417345E-2"/>
                  <c:y val="-3.77968464137267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2735636211361137E-2"/>
                      <c:h val="7.2691320123942915E-2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-4.0470755410968257E-17"/>
                  <c:y val="6.95750498392925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2075212508684511E-3"/>
                  <c:y val="8.34900598071510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4.4150425017369021E-3"/>
                  <c:y val="-9.04475647910803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4.4150425017369828E-3"/>
                  <c:y val="0.1075712445771179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5.9224144928810918E-3"/>
                  <c:y val="9.62075023817128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6.6225637526051914E-3"/>
                  <c:y val="0.1118229923078482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0"/>
                  <c:y val="3.35897164013271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6.0297193949009308E-3"/>
                  <c:y val="2.74824952374494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3.0148596974504103E-3"/>
                  <c:y val="3.66433269832659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1.1054357856433313E-16"/>
                  <c:y val="3.05361058193882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-1.1054357856433313E-16"/>
                  <c:y val="4.27505481471436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-2.4495735041785479E-2"/>
                  <c:y val="-4.3192467505745534E-2"/>
                </c:manualLayout>
              </c:layout>
              <c:spPr>
                <a:ln>
                  <a:solidFill>
                    <a:srgbClr val="4F81BD"/>
                  </a:solidFill>
                </a:ln>
              </c:spPr>
              <c:txPr>
                <a:bodyPr/>
                <a:lstStyle/>
                <a:p>
                  <a:pPr>
                    <a:defRPr sz="1200" b="1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Лист1!$A$2:$A$10</c:f>
              <c:numCache>
                <c:formatCode>General</c:formatCode>
                <c:ptCount val="9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</c:numCache>
            </c:num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88</c:v>
                </c:pt>
                <c:pt idx="1">
                  <c:v>90</c:v>
                </c:pt>
                <c:pt idx="2">
                  <c:v>89</c:v>
                </c:pt>
                <c:pt idx="3">
                  <c:v>90</c:v>
                </c:pt>
                <c:pt idx="4">
                  <c:v>91</c:v>
                </c:pt>
                <c:pt idx="5">
                  <c:v>91</c:v>
                </c:pt>
                <c:pt idx="6">
                  <c:v>91</c:v>
                </c:pt>
                <c:pt idx="7">
                  <c:v>91</c:v>
                </c:pt>
                <c:pt idx="8">
                  <c:v>91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2989520"/>
        <c:axId val="112988344"/>
      </c:lineChart>
      <c:catAx>
        <c:axId val="1129895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12988344"/>
        <c:crosses val="autoZero"/>
        <c:auto val="1"/>
        <c:lblAlgn val="ctr"/>
        <c:lblOffset val="100"/>
        <c:noMultiLvlLbl val="0"/>
      </c:catAx>
      <c:valAx>
        <c:axId val="112988344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112989520"/>
        <c:crosses val="autoZero"/>
        <c:crossBetween val="between"/>
      </c:valAx>
      <c:spPr>
        <a:noFill/>
        <a:ln>
          <a:noFill/>
        </a:ln>
      </c:spPr>
    </c:plotArea>
    <c:plotVisOnly val="1"/>
    <c:dispBlanksAs val="zero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r>
              <a:rPr lang="ru-RU" sz="1400" b="1" i="0" baseline="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Запланированные поступления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рублей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5396647642511143E-2"/>
                  <c:y val="-0.3105680400642931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5237988585506713E-2"/>
                  <c:y val="-0.2980044864932458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5396647642511188E-2"/>
                  <c:y val="-0.2834790452400777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930</c:v>
                </c:pt>
                <c:pt idx="1">
                  <c:v>930</c:v>
                </c:pt>
                <c:pt idx="2">
                  <c:v>930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6"/>
        <c:gapDepth val="144"/>
        <c:shape val="box"/>
        <c:axId val="155678256"/>
        <c:axId val="155678648"/>
        <c:axId val="0"/>
      </c:bar3DChart>
      <c:catAx>
        <c:axId val="155678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5678648"/>
        <c:crosses val="autoZero"/>
        <c:auto val="1"/>
        <c:lblAlgn val="ctr"/>
        <c:lblOffset val="100"/>
        <c:noMultiLvlLbl val="0"/>
      </c:catAx>
      <c:valAx>
        <c:axId val="155678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56782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Запланированные поступления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7005295301020265"/>
          <c:y val="4.6783298288836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+mn-ea"/>
              <a:cs typeface="Times New Roman" pitchFamily="18" charset="0"/>
            </a:defRPr>
          </a:pPr>
          <a:endParaRPr lang="ru-RU"/>
        </a:p>
      </c:txPr>
    </c:title>
    <c:autoTitleDeleted val="0"/>
    <c:view3D>
      <c:rotX val="15"/>
      <c:rotY val="20"/>
      <c:rAngAx val="0"/>
    </c:view3D>
    <c:floor>
      <c:thickness val="0"/>
      <c:spPr>
        <a:noFill/>
        <a:ln w="6350" cap="flat" cmpd="sng" algn="ctr">
          <a:solidFill>
            <a:schemeClr val="tx1">
              <a:tint val="75000"/>
            </a:schemeClr>
          </a:solidFill>
          <a:prstDash val="solid"/>
          <a:round/>
        </a:ln>
        <a:effectLst/>
        <a:sp3d contourW="6350">
          <a:contourClr>
            <a:schemeClr val="tx1">
              <a:tint val="7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рублей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5.0793295285022381E-3"/>
                  <c:y val="-1.4034989486650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5396647642511237E-2"/>
                  <c:y val="-2.339164914441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5555306699515662E-2"/>
                  <c:y val="-3.27483088021855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6500</c:v>
                </c:pt>
                <c:pt idx="1">
                  <c:v>6500</c:v>
                </c:pt>
                <c:pt idx="2">
                  <c:v>6500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5679824"/>
        <c:axId val="207653416"/>
        <c:axId val="0"/>
      </c:bar3DChart>
      <c:catAx>
        <c:axId val="155679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  <c:crossAx val="207653416"/>
        <c:crosses val="autoZero"/>
        <c:auto val="1"/>
        <c:lblAlgn val="ctr"/>
        <c:lblOffset val="100"/>
        <c:noMultiLvlLbl val="0"/>
      </c:catAx>
      <c:valAx>
        <c:axId val="207653416"/>
        <c:scaling>
          <c:orientation val="minMax"/>
        </c:scaling>
        <c:delete val="0"/>
        <c:axPos val="l"/>
        <c:majorGridlines>
          <c:spPr>
            <a:ln w="19050" cap="flat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c:spPr>
        </c:majorGridlines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  <c:crossAx val="1556798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106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 mods="ignoreCSTransforms">
      <cs:styleClr val="0">
        <a:shade val="25000"/>
      </cs:styl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 mods="ignoreCSTransforms">
      <cs:styleClr val="0">
        <a:tint val="25000"/>
      </cs:styl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2067" cy="499112"/>
          </a:xfrm>
          <a:prstGeom prst="rect">
            <a:avLst/>
          </a:prstGeom>
        </p:spPr>
        <p:txBody>
          <a:bodyPr vert="horz" lIns="91806" tIns="45903" rIns="91806" bIns="4590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334" y="1"/>
            <a:ext cx="2972066" cy="499112"/>
          </a:xfrm>
          <a:prstGeom prst="rect">
            <a:avLst/>
          </a:prstGeom>
        </p:spPr>
        <p:txBody>
          <a:bodyPr vert="horz" lIns="91806" tIns="45903" rIns="91806" bIns="45903" rtlCol="0"/>
          <a:lstStyle>
            <a:lvl1pPr algn="r">
              <a:defRPr sz="1200"/>
            </a:lvl1pPr>
          </a:lstStyle>
          <a:p>
            <a:fld id="{5B0CA6B1-749F-423E-A7B4-872790FDDB71}" type="datetimeFigureOut">
              <a:rPr lang="ru-RU" smtClean="0"/>
              <a:t>14.05.2019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163"/>
            <a:ext cx="2972067" cy="499112"/>
          </a:xfrm>
          <a:prstGeom prst="rect">
            <a:avLst/>
          </a:prstGeom>
        </p:spPr>
        <p:txBody>
          <a:bodyPr vert="horz" lIns="91806" tIns="45903" rIns="91806" bIns="4590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334" y="9448163"/>
            <a:ext cx="2972066" cy="499112"/>
          </a:xfrm>
          <a:prstGeom prst="rect">
            <a:avLst/>
          </a:prstGeom>
        </p:spPr>
        <p:txBody>
          <a:bodyPr vert="horz" lIns="91806" tIns="45903" rIns="91806" bIns="45903" rtlCol="0" anchor="b"/>
          <a:lstStyle>
            <a:lvl1pPr algn="r">
              <a:defRPr sz="1200"/>
            </a:lvl1pPr>
          </a:lstStyle>
          <a:p>
            <a:fld id="{BBE1B1BB-0B29-436B-9169-C9D00EF2AE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88605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3"/>
            <a:ext cx="2971799" cy="497364"/>
          </a:xfrm>
          <a:prstGeom prst="rect">
            <a:avLst/>
          </a:prstGeom>
        </p:spPr>
        <p:txBody>
          <a:bodyPr vert="horz" lIns="92684" tIns="46344" rIns="92684" bIns="4634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4" y="3"/>
            <a:ext cx="2971799" cy="497364"/>
          </a:xfrm>
          <a:prstGeom prst="rect">
            <a:avLst/>
          </a:prstGeom>
        </p:spPr>
        <p:txBody>
          <a:bodyPr vert="horz" lIns="92684" tIns="46344" rIns="92684" bIns="46344" rtlCol="0"/>
          <a:lstStyle>
            <a:lvl1pPr algn="r">
              <a:defRPr sz="1200"/>
            </a:lvl1pPr>
          </a:lstStyle>
          <a:p>
            <a:fld id="{FE83925E-3E3D-4AE9-8EBE-696B88630891}" type="datetimeFigureOut">
              <a:rPr lang="ru-RU" smtClean="0"/>
              <a:pPr/>
              <a:t>14.05.2019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030413" y="747713"/>
            <a:ext cx="2797175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684" tIns="46344" rIns="92684" bIns="46344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2684" tIns="46344" rIns="92684" bIns="46344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48186"/>
            <a:ext cx="2971799" cy="497364"/>
          </a:xfrm>
          <a:prstGeom prst="rect">
            <a:avLst/>
          </a:prstGeom>
        </p:spPr>
        <p:txBody>
          <a:bodyPr vert="horz" lIns="92684" tIns="46344" rIns="92684" bIns="4634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4" y="9448186"/>
            <a:ext cx="2971799" cy="497364"/>
          </a:xfrm>
          <a:prstGeom prst="rect">
            <a:avLst/>
          </a:prstGeom>
        </p:spPr>
        <p:txBody>
          <a:bodyPr vert="horz" lIns="92684" tIns="46344" rIns="92684" bIns="46344" rtlCol="0" anchor="b"/>
          <a:lstStyle>
            <a:lvl1pPr algn="r">
              <a:defRPr sz="1200"/>
            </a:lvl1pPr>
          </a:lstStyle>
          <a:p>
            <a:fld id="{4241792F-B3F7-433D-A859-B64516CD77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66161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50" y="1496484"/>
            <a:ext cx="5143500" cy="3183467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F808A-C57B-42E3-B615-E0B7103873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298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14426-608E-4323-B2D7-7D9070ECF5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403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6" y="486834"/>
            <a:ext cx="1478756" cy="774911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7" y="486834"/>
            <a:ext cx="4350544" cy="77491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5CF16-9ED3-4754-9676-393E3391EB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981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100E5-4497-4462-9AEE-8975AD8F51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171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916" y="2279652"/>
            <a:ext cx="5915025" cy="3803649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916" y="6119285"/>
            <a:ext cx="5915025" cy="2000249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604DA-8557-4324-B24D-509F6C6AA7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864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33BA0-085F-42C5-9EB1-82EF0A7998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726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381" y="486834"/>
            <a:ext cx="5915025" cy="176741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93712-CFB2-4008-8540-BF4DE200CF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329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6FEEC-D25B-4CFC-BAB2-108C920823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92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FB997-E114-4BF5-878E-BD798F633A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146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3" cy="21336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5543" y="1316567"/>
            <a:ext cx="3471863" cy="6498167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3" cy="508211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432EF-E968-4CD1-A327-E49AB9F67C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127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3" cy="21336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15543" y="1316567"/>
            <a:ext cx="3471863" cy="6498167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3" cy="508211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02DE4-981C-4604-A4C7-A4B5BCCEBD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029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488" y="486834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71488" y="8475134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271713" y="8475134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843463" y="8475134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B1526-A993-452A-8E3A-C799DA763A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776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</p:sldLayoutIdLst>
  <p:hf sldNum="0" hdr="0"/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.xml"/><Relationship Id="rId5" Type="http://schemas.openxmlformats.org/officeDocument/2006/relationships/image" Target="../media/image15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4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3.xml"/><Relationship Id="rId5" Type="http://schemas.openxmlformats.org/officeDocument/2006/relationships/image" Target="../media/image1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12" Type="http://schemas.openxmlformats.org/officeDocument/2006/relationships/hyperlink" Target="mailto:gzimo@gov-murman.ru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2.png"/><Relationship Id="rId5" Type="http://schemas.openxmlformats.org/officeDocument/2006/relationships/image" Target="../media/image5.png"/><Relationship Id="rId10" Type="http://schemas.openxmlformats.org/officeDocument/2006/relationships/image" Target="../media/image11.png"/><Relationship Id="rId4" Type="http://schemas.openxmlformats.org/officeDocument/2006/relationships/image" Target="../media/image4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chemeClr val="accent1">
                <a:lumMod val="5000"/>
                <a:lumOff val="95000"/>
              </a:schemeClr>
            </a:gs>
            <a:gs pos="9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8" descr="http://img-fotki.yandex.ru/get/5644/47407354.b75/0_1196a3_13a0cec3_L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645699" y="3805127"/>
            <a:ext cx="8862659" cy="1542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Группа 10"/>
          <p:cNvGrpSpPr/>
          <p:nvPr/>
        </p:nvGrpSpPr>
        <p:grpSpPr>
          <a:xfrm>
            <a:off x="31169" y="107504"/>
            <a:ext cx="6854215" cy="1312287"/>
            <a:chOff x="31169" y="107504"/>
            <a:chExt cx="6854215" cy="1312287"/>
          </a:xfrm>
        </p:grpSpPr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22149" y="107504"/>
              <a:ext cx="1722224" cy="1310082"/>
            </a:xfrm>
            <a:prstGeom prst="rect">
              <a:avLst/>
            </a:prstGeom>
            <a:effectLst/>
            <a:scene3d>
              <a:camera prst="obliqueBottomLeft"/>
              <a:lightRig rig="threePt" dir="t"/>
            </a:scene3d>
            <a:sp3d>
              <a:bevelT/>
            </a:sp3d>
          </p:spPr>
        </p:pic>
        <p:pic>
          <p:nvPicPr>
            <p:cNvPr id="26" name="Рисунок 25"/>
            <p:cNvPicPr>
              <a:picLocks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169" y="110726"/>
              <a:ext cx="1723576" cy="1309065"/>
            </a:xfrm>
            <a:prstGeom prst="rect">
              <a:avLst/>
            </a:prstGeom>
            <a:effectLst/>
            <a:scene3d>
              <a:camera prst="obliqueBottomLeft"/>
              <a:lightRig rig="threePt" dir="t"/>
            </a:scene3d>
            <a:sp3d>
              <a:bevelT/>
            </a:sp3d>
          </p:spPr>
        </p:pic>
        <p:pic>
          <p:nvPicPr>
            <p:cNvPr id="27" name="Рисунок 26"/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443227" y="107685"/>
              <a:ext cx="1723576" cy="1309065"/>
            </a:xfrm>
            <a:prstGeom prst="rect">
              <a:avLst/>
            </a:prstGeom>
            <a:effectLst/>
            <a:scene3d>
              <a:camera prst="obliqueBottomLeft"/>
              <a:lightRig rig="threePt" dir="t"/>
            </a:scene3d>
            <a:sp3d>
              <a:bevelT/>
            </a:sp3d>
          </p:spPr>
        </p:pic>
        <p:pic>
          <p:nvPicPr>
            <p:cNvPr id="28" name="Рисунок 27"/>
            <p:cNvPicPr>
              <a:picLocks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161808" y="107504"/>
              <a:ext cx="1723576" cy="1309065"/>
            </a:xfrm>
            <a:prstGeom prst="rect">
              <a:avLst/>
            </a:prstGeom>
            <a:effectLst/>
            <a:scene3d>
              <a:camera prst="obliqueBottomLeft"/>
              <a:lightRig rig="threePt" dir="t"/>
            </a:scene3d>
            <a:sp3d>
              <a:bevelT/>
            </a:sp3d>
          </p:spPr>
        </p:pic>
      </p:grpSp>
      <p:sp>
        <p:nvSpPr>
          <p:cNvPr id="41" name="Rectangle 5"/>
          <p:cNvSpPr txBox="1">
            <a:spLocks noChangeArrowheads="1"/>
          </p:cNvSpPr>
          <p:nvPr/>
        </p:nvSpPr>
        <p:spPr>
          <a:xfrm>
            <a:off x="1722149" y="3508357"/>
            <a:ext cx="4659179" cy="3105910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sz="4800" b="1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eorgia" panose="02040502050405020303" pitchFamily="18" charset="0"/>
                <a:cs typeface="Times New Roman" pitchFamily="18" charset="0"/>
              </a:rPr>
              <a:t>Открытый бюджет</a:t>
            </a:r>
          </a:p>
          <a:p>
            <a:pPr fontAlgn="auto">
              <a:spcAft>
                <a:spcPts val="0"/>
              </a:spcAft>
            </a:pPr>
            <a:endParaRPr lang="ru-RU" sz="3000" b="1" dirty="0" smtClean="0">
              <a:ln w="0"/>
              <a:solidFill>
                <a:schemeClr val="accent5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Georgia" panose="02040502050405020303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</a:pPr>
            <a:r>
              <a:rPr lang="ru-RU" sz="4000" b="1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eorgia" panose="02040502050405020303" pitchFamily="18" charset="0"/>
                <a:cs typeface="Times New Roman" pitchFamily="18" charset="0"/>
              </a:rPr>
              <a:t>Государственной </a:t>
            </a:r>
          </a:p>
          <a:p>
            <a:pPr fontAlgn="auto">
              <a:spcAft>
                <a:spcPts val="0"/>
              </a:spcAft>
            </a:pPr>
            <a:r>
              <a:rPr lang="ru-RU" sz="4000" b="1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eorgia" panose="02040502050405020303" pitchFamily="18" charset="0"/>
                <a:cs typeface="Times New Roman" pitchFamily="18" charset="0"/>
              </a:rPr>
              <a:t>жилищной инспекции </a:t>
            </a:r>
          </a:p>
          <a:p>
            <a:pPr fontAlgn="auto">
              <a:spcAft>
                <a:spcPts val="0"/>
              </a:spcAft>
            </a:pPr>
            <a:r>
              <a:rPr lang="ru-RU" sz="4000" b="1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eorgia" panose="02040502050405020303" pitchFamily="18" charset="0"/>
                <a:cs typeface="Times New Roman" pitchFamily="18" charset="0"/>
              </a:rPr>
              <a:t>Мурманской области</a:t>
            </a:r>
          </a:p>
          <a:p>
            <a:pPr fontAlgn="auto">
              <a:spcAft>
                <a:spcPts val="0"/>
              </a:spcAft>
            </a:pPr>
            <a:endParaRPr lang="ru-RU" sz="2600" b="1" dirty="0">
              <a:ln w="0"/>
              <a:solidFill>
                <a:schemeClr val="accent5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Georgia" panose="02040502050405020303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</a:pPr>
            <a:endParaRPr lang="ru-RU" sz="2900" b="1" dirty="0" smtClean="0">
              <a:ln w="0"/>
              <a:solidFill>
                <a:schemeClr val="accent5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Georgia" panose="02040502050405020303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</a:pPr>
            <a:r>
              <a:rPr lang="ru-RU" sz="2900" b="1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eorgia" panose="02040502050405020303" pitchFamily="18" charset="0"/>
                <a:cs typeface="Times New Roman" pitchFamily="18" charset="0"/>
              </a:rPr>
              <a:t>Исполнение </a:t>
            </a:r>
            <a:r>
              <a:rPr lang="ru-RU" sz="2900" b="1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eorgia" panose="02040502050405020303" pitchFamily="18" charset="0"/>
                <a:cs typeface="Times New Roman" pitchFamily="18" charset="0"/>
              </a:rPr>
              <a:t>за 1 </a:t>
            </a:r>
            <a:r>
              <a:rPr lang="ru-RU" sz="2900" b="1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eorgia" panose="02040502050405020303" pitchFamily="18" charset="0"/>
                <a:cs typeface="Times New Roman" pitchFamily="18" charset="0"/>
              </a:rPr>
              <a:t>квартал 2019 года </a:t>
            </a:r>
            <a:endParaRPr lang="ru-RU" sz="2900" b="1" dirty="0" smtClean="0">
              <a:ln w="0"/>
              <a:solidFill>
                <a:schemeClr val="accent5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Georgia" panose="02040502050405020303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</a:pPr>
            <a:r>
              <a:rPr lang="ru-RU" sz="2900" b="1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eorgia" panose="02040502050405020303" pitchFamily="18" charset="0"/>
                <a:cs typeface="Times New Roman" pitchFamily="18" charset="0"/>
              </a:rPr>
              <a:t>и плановые назначения на 2019-2021 годы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0800000" flipV="1">
            <a:off x="-1" y="-9279"/>
            <a:ext cx="6892281" cy="159040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flipV="1">
            <a:off x="0" y="9007613"/>
            <a:ext cx="6892281" cy="159040"/>
          </a:xfrm>
          <a:prstGeom prst="rect">
            <a:avLst/>
          </a:prstGeom>
        </p:spPr>
      </p:pic>
      <p:pic>
        <p:nvPicPr>
          <p:cNvPr id="1042" name="Picture 18" descr="http://upload.wikimedia.org/wikipedia/commons/thumb/3/3b/%D0%93%D0%B5%D1%80%D0%B1_%D0%9C%D1%83%D1%80%D0%BC%D0%B0%D0%BD%D1%81%D0%BA%D0%BE%D0%B9_%D0%BE%D0%B1%D0%BB%D0%B0%D1%81%D1%82%D0%B8.svg/200px-%D0%93%D0%B5%D1%80%D0%B1_%D0%9C%D1%83%D1%80%D0%BC%D0%B0%D0%BD%D1%81%D0%BA%D0%BE%D0%B9_%D0%BE%D0%B1%D0%BB%D0%B0%D1%81%D1%82%D0%B8.svg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4795" y="1947778"/>
            <a:ext cx="993885" cy="1194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867611" y="6660232"/>
            <a:ext cx="24335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Издание 5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Апрель 2019 года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0" y="7327997"/>
            <a:ext cx="6858000" cy="1636491"/>
            <a:chOff x="0" y="6823941"/>
            <a:chExt cx="6858000" cy="1636491"/>
          </a:xfrm>
        </p:grpSpPr>
        <p:pic>
          <p:nvPicPr>
            <p:cNvPr id="30" name="Рисунок 29"/>
            <p:cNvPicPr>
              <a:picLocks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845763" y="6825746"/>
              <a:ext cx="1882727" cy="1633651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pic>
          <p:nvPicPr>
            <p:cNvPr id="31" name="Рисунок 30"/>
            <p:cNvPicPr>
              <a:picLocks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0" y="6825746"/>
              <a:ext cx="1129511" cy="1633651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pic>
          <p:nvPicPr>
            <p:cNvPr id="32" name="Рисунок 31"/>
            <p:cNvPicPr>
              <a:picLocks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129511" y="6825114"/>
              <a:ext cx="1129511" cy="1633651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pic>
          <p:nvPicPr>
            <p:cNvPr id="33" name="Рисунок 32"/>
            <p:cNvPicPr>
              <a:picLocks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231997" y="6823941"/>
              <a:ext cx="1878484" cy="1633651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pic>
          <p:nvPicPr>
            <p:cNvPr id="34" name="Рисунок 33"/>
            <p:cNvPicPr>
              <a:picLocks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728489" y="6825746"/>
              <a:ext cx="1129511" cy="1634686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</p:spTree>
    <p:extLst>
      <p:ext uri="{BB962C8B-B14F-4D97-AF65-F5344CB8AC3E}">
        <p14:creationId xmlns:p14="http://schemas.microsoft.com/office/powerpoint/2010/main" val="261727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7000">
              <a:schemeClr val="accent1">
                <a:lumMod val="5000"/>
                <a:lumOff val="95000"/>
              </a:schemeClr>
            </a:gs>
            <a:gs pos="72000">
              <a:srgbClr val="BDE3E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gzhi.gov-murman.ru/files/2_864483c4c97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2698" y="219513"/>
            <a:ext cx="4018590" cy="276831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img-fotki.yandex.ru/get/5644/47407354.b75/0_1196a3_13a0cec3_L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645699" y="3805127"/>
            <a:ext cx="8862659" cy="1542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H:\Управление бюджетного развития и бюджетной политики\09_РАЗВИТИЕ(семинары, новое)\СОВЕЩАНИЕ 27.01.12\Макеты\murmanskaya_oblast_0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2856" y="323404"/>
            <a:ext cx="826712" cy="1115151"/>
          </a:xfrm>
          <a:prstGeom prst="rect">
            <a:avLst/>
          </a:prstGeom>
          <a:noFill/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2" name="AutoShape 6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8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307975" y="7938"/>
            <a:ext cx="261353" cy="26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10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460375" y="160338"/>
            <a:ext cx="261353" cy="26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" name="Рисунок 10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0800000" flipV="1">
            <a:off x="-1" y="-9279"/>
            <a:ext cx="6892281" cy="159040"/>
          </a:xfrm>
          <a:prstGeom prst="rect">
            <a:avLst/>
          </a:prstGeom>
        </p:spPr>
      </p:pic>
      <p:pic>
        <p:nvPicPr>
          <p:cNvPr id="105" name="Рисунок 10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V="1">
            <a:off x="0" y="9007613"/>
            <a:ext cx="6892281" cy="15904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309568" y="2599545"/>
            <a:ext cx="5477018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3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Уважаемые жители Мурманской области!</a:t>
            </a:r>
          </a:p>
          <a:p>
            <a:pPr algn="just"/>
            <a:endParaRPr lang="ru-RU" sz="13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       Государственная </a:t>
            </a: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жилищная инспекция Мурманской области 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(далее – Инспекция)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является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уполномоченным исполнительным органом государственной власти Мурманской области, осуществляющим государственный жилищный надзор, лицензирование и лицензионный контроль деятельности по управлению многоквартирными домами на территории Мурманской области.</a:t>
            </a:r>
          </a:p>
          <a:p>
            <a:pPr algn="just"/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       Основными задачами Инспекции </a:t>
            </a: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Мурманской области  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являются: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- предупреждение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, выявление и пресечение нарушений органами государственной власти, органами местного самоуправления, а также юридическими лицами, индивидуальными предпринимателями и гражданами требований, установленных жилищным законодательством, законодательством Российской Федерации, посредством организации и проведения проверок указанных органов и лиц, принятия мер по пресечению и (или) устранению выявленных нарушений; </a:t>
            </a:r>
          </a:p>
          <a:p>
            <a:pPr algn="just"/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- систематическое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наблюдение за исполнением обязательных требований, анализ и прогнозирование состояния исполнения обязательных требований при осуществлении органами государственной власти, органами местного самоуправления, юридическими лицами, индивидуальными предпринимателями и гражданами своей деятельности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.      </a:t>
            </a:r>
          </a:p>
          <a:p>
            <a:pPr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     Информационно-аналитический материал позволит повысить открытость деятельности Инспекции и обеспечит прозрачность бюджетного процесса.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428736" y="7718821"/>
            <a:ext cx="5357850" cy="1215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С уважением, 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Начальник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Государственной жилищной инспекции Мурманской области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Главный государственный жилищный инспектор Мурманской области </a:t>
            </a: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Кузнецова Алена Александровна 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591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7600">
              <a:srgbClr val="97CAC5"/>
            </a:gs>
            <a:gs pos="98340">
              <a:schemeClr val="accent1">
                <a:lumMod val="30000"/>
                <a:lumOff val="70000"/>
              </a:schemeClr>
            </a:gs>
            <a:gs pos="50000">
              <a:schemeClr val="accent1">
                <a:lumMod val="5000"/>
                <a:lumOff val="95000"/>
              </a:schemeClr>
            </a:gs>
            <a:gs pos="63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http://img-fotki.yandex.ru/get/5644/47407354.b75/0_1196a3_13a0cec3_L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645699" y="3805127"/>
            <a:ext cx="8862659" cy="1542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H:\Управление бюджетного развития и бюджетной политики\09_РАЗВИТИЕ(семинары, новое)\СОВЕЩАНИЕ 27.01.12\Макеты\murmanskaya_oblast_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856" y="323404"/>
            <a:ext cx="826712" cy="1115151"/>
          </a:xfrm>
          <a:prstGeom prst="rect">
            <a:avLst/>
          </a:prstGeom>
          <a:noFill/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2" name="AutoShape 6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8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307975" y="7938"/>
            <a:ext cx="261353" cy="26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10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460375" y="160338"/>
            <a:ext cx="261353" cy="26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" name="Рисунок 10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800000" flipV="1">
            <a:off x="-1" y="-9279"/>
            <a:ext cx="6892281" cy="159040"/>
          </a:xfrm>
          <a:prstGeom prst="rect">
            <a:avLst/>
          </a:prstGeom>
        </p:spPr>
      </p:pic>
      <p:pic>
        <p:nvPicPr>
          <p:cNvPr id="105" name="Рисунок 10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V="1">
            <a:off x="0" y="9007613"/>
            <a:ext cx="6892281" cy="15904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14500" y="1015065"/>
            <a:ext cx="4810844" cy="2503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СОДЕРЖАНИЕ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ru-RU" sz="1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Структура Инспекции</a:t>
            </a:r>
            <a:r>
              <a:rPr lang="ru-RU" sz="14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……………………..….…..4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ru-RU" sz="1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Показатели деятельности Инспекции</a:t>
            </a:r>
            <a:r>
              <a:rPr lang="ru-RU" sz="14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……..…...5</a:t>
            </a:r>
            <a:endParaRPr lang="ru-RU" sz="1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ru-RU" sz="14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Финансовое </a:t>
            </a:r>
            <a:r>
              <a:rPr lang="ru-RU" sz="1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обеспечение деятельности Инспекции</a:t>
            </a:r>
            <a:r>
              <a:rPr lang="ru-RU" sz="14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………….……………………….……....6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ru-RU" sz="1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Администрируемые доходы Инспекции</a:t>
            </a:r>
            <a:r>
              <a:rPr lang="ru-RU" sz="14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…………………………….….…………</a:t>
            </a:r>
            <a:r>
              <a:rPr lang="ru-RU" sz="1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ru-RU" sz="14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Контактная </a:t>
            </a:r>
            <a:r>
              <a:rPr lang="ru-RU" sz="1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информация</a:t>
            </a:r>
            <a:r>
              <a:rPr lang="ru-RU" sz="14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……...….……………...</a:t>
            </a:r>
            <a:r>
              <a:rPr lang="ru-RU" sz="1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392362" y="8388424"/>
            <a:ext cx="432048" cy="4320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6132606" y="8620553"/>
            <a:ext cx="432048" cy="4320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276622" y="8518238"/>
            <a:ext cx="432048" cy="432048"/>
          </a:xfrm>
          <a:prstGeom prst="rect">
            <a:avLst/>
          </a:prstGeom>
          <a:solidFill>
            <a:schemeClr val="bg1"/>
          </a:solidFill>
          <a:ln w="3175">
            <a:solidFill>
              <a:srgbClr val="00557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55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1600" dirty="0">
              <a:solidFill>
                <a:srgbClr val="00557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48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2000">
              <a:schemeClr val="accent1">
                <a:lumMod val="5000"/>
                <a:lumOff val="95000"/>
              </a:schemeClr>
            </a:gs>
            <a:gs pos="86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http://img-fotki.yandex.ru/get/5644/47407354.b75/0_1196a3_13a0cec3_L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645699" y="3805127"/>
            <a:ext cx="8862659" cy="1542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H:\Управление бюджетного развития и бюджетной политики\09_РАЗВИТИЕ(семинары, новое)\СОВЕЩАНИЕ 27.01.12\Макеты\murmanskaya_oblast_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856" y="323404"/>
            <a:ext cx="826712" cy="1115151"/>
          </a:xfrm>
          <a:prstGeom prst="rect">
            <a:avLst/>
          </a:prstGeom>
          <a:noFill/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2" name="AutoShape 6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8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307975" y="7938"/>
            <a:ext cx="261353" cy="26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10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460375" y="160338"/>
            <a:ext cx="261353" cy="26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" name="Рисунок 10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800000" flipV="1">
            <a:off x="-1" y="-9279"/>
            <a:ext cx="6892281" cy="159040"/>
          </a:xfrm>
          <a:prstGeom prst="rect">
            <a:avLst/>
          </a:prstGeom>
        </p:spPr>
      </p:pic>
      <p:pic>
        <p:nvPicPr>
          <p:cNvPr id="105" name="Рисунок 10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V="1">
            <a:off x="0" y="9007613"/>
            <a:ext cx="6892281" cy="15904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204864" y="899592"/>
            <a:ext cx="3960440" cy="954107"/>
          </a:xfrm>
          <a:prstGeom prst="rect">
            <a:avLst/>
          </a:prstGeom>
          <a:solidFill>
            <a:srgbClr val="97CAC5">
              <a:alpha val="74000"/>
            </a:srgb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Государственной жилищной инспекции Мурманской области – 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Главный государственный жилищный инспектор Мурманской области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1606605" y="294350"/>
            <a:ext cx="5143500" cy="461226"/>
          </a:xfrm>
          <a:prstGeom prst="rect">
            <a:avLst/>
          </a:prstGeom>
        </p:spPr>
        <p:txBody>
          <a:bodyPr>
            <a:noAutofit/>
          </a:bodyPr>
          <a:lstStyle>
            <a:lvl1pPr marL="128588" indent="-128588" algn="l" defTabSz="51435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57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29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01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72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44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ГОСУДАРСТВЕННОЙ ЖИЛИЩНОЙ ИНСПЕКЦИИ МУРМАНСКОЙ ОБЛАСТИ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88552" y="2322909"/>
            <a:ext cx="2056472" cy="1384995"/>
          </a:xfrm>
          <a:prstGeom prst="rect">
            <a:avLst/>
          </a:prstGeom>
          <a:solidFill>
            <a:srgbClr val="97CAC5">
              <a:alpha val="75000"/>
            </a:srgb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начальника – государственный жилищный инспектор Мурманской области</a:t>
            </a:r>
          </a:p>
          <a:p>
            <a:pPr algn="ct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92601" y="2322909"/>
            <a:ext cx="2048767" cy="1384995"/>
          </a:xfrm>
          <a:prstGeom prst="rect">
            <a:avLst/>
          </a:prstGeom>
          <a:solidFill>
            <a:srgbClr val="97CAC5">
              <a:alpha val="75000"/>
            </a:srgb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начальника – государственный жилищный инспектор Мурманской области</a:t>
            </a:r>
          </a:p>
          <a:p>
            <a:pPr algn="ct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25144" y="5148064"/>
            <a:ext cx="2042261" cy="1169551"/>
          </a:xfrm>
          <a:prstGeom prst="rect">
            <a:avLst/>
          </a:prstGeom>
          <a:solidFill>
            <a:srgbClr val="97CAC5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Сектор 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капитального ремонта жилищного фонда</a:t>
            </a:r>
          </a:p>
          <a:p>
            <a:pPr algn="ct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56792" y="6211341"/>
            <a:ext cx="2056471" cy="1169551"/>
          </a:xfrm>
          <a:prstGeom prst="rect">
            <a:avLst/>
          </a:prstGeom>
          <a:solidFill>
            <a:srgbClr val="97CAC5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 надзора за соблюдением порядка расчета платы за ЖКУ</a:t>
            </a:r>
          </a:p>
          <a:p>
            <a:pPr algn="ct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56792" y="4932040"/>
            <a:ext cx="2071704" cy="954107"/>
          </a:xfrm>
          <a:prstGeom prst="rect">
            <a:avLst/>
          </a:prstGeom>
          <a:solidFill>
            <a:srgbClr val="97CAC5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Нормативно-аналитический отдел</a:t>
            </a:r>
          </a:p>
          <a:p>
            <a:pPr algn="ct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924944" y="7740352"/>
            <a:ext cx="2520280" cy="1169551"/>
          </a:xfrm>
          <a:prstGeom prst="rect">
            <a:avLst/>
          </a:prstGeom>
          <a:solidFill>
            <a:srgbClr val="97CAC5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Сектор планирования, финансового учета и кадрового обеспечения</a:t>
            </a:r>
          </a:p>
          <a:p>
            <a:pPr algn="ct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73320" y="3905925"/>
            <a:ext cx="2071704" cy="738664"/>
          </a:xfrm>
          <a:prstGeom prst="rect">
            <a:avLst/>
          </a:prstGeom>
          <a:solidFill>
            <a:srgbClr val="97CAC5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Сектор лицензирования</a:t>
            </a:r>
          </a:p>
          <a:p>
            <a:pPr algn="ct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99107" y="3995936"/>
            <a:ext cx="2042261" cy="738664"/>
          </a:xfrm>
          <a:prstGeom prst="rect">
            <a:avLst/>
          </a:prstGeom>
          <a:solidFill>
            <a:srgbClr val="97CAC5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Инспекторский отдел </a:t>
            </a:r>
          </a:p>
          <a:p>
            <a:pPr algn="ct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7" name="Прямая со стрелкой 76"/>
          <p:cNvCxnSpPr>
            <a:stCxn id="11" idx="2"/>
            <a:endCxn id="13" idx="0"/>
          </p:cNvCxnSpPr>
          <p:nvPr/>
        </p:nvCxnSpPr>
        <p:spPr>
          <a:xfrm flipH="1">
            <a:off x="2616788" y="1853699"/>
            <a:ext cx="1568296" cy="46921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 стрелкой 78"/>
          <p:cNvCxnSpPr>
            <a:stCxn id="11" idx="2"/>
            <a:endCxn id="14" idx="0"/>
          </p:cNvCxnSpPr>
          <p:nvPr/>
        </p:nvCxnSpPr>
        <p:spPr>
          <a:xfrm>
            <a:off x="4185084" y="1853699"/>
            <a:ext cx="1531901" cy="46921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 стрелкой 83"/>
          <p:cNvCxnSpPr>
            <a:stCxn id="11" idx="2"/>
            <a:endCxn id="18" idx="0"/>
          </p:cNvCxnSpPr>
          <p:nvPr/>
        </p:nvCxnSpPr>
        <p:spPr>
          <a:xfrm>
            <a:off x="4185084" y="1853699"/>
            <a:ext cx="0" cy="5886653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 стрелкой 90"/>
          <p:cNvCxnSpPr/>
          <p:nvPr/>
        </p:nvCxnSpPr>
        <p:spPr>
          <a:xfrm>
            <a:off x="3933056" y="2880000"/>
            <a:ext cx="0" cy="4140000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 стрелкой 91"/>
          <p:cNvCxnSpPr/>
          <p:nvPr/>
        </p:nvCxnSpPr>
        <p:spPr>
          <a:xfrm>
            <a:off x="4437112" y="2880000"/>
            <a:ext cx="0" cy="3060000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Прямая со стрелкой 95"/>
          <p:cNvCxnSpPr/>
          <p:nvPr/>
        </p:nvCxnSpPr>
        <p:spPr>
          <a:xfrm>
            <a:off x="4437112" y="4499992"/>
            <a:ext cx="2880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3609056" y="7020272"/>
            <a:ext cx="324000" cy="0"/>
          </a:xfrm>
          <a:prstGeom prst="straightConnector1">
            <a:avLst/>
          </a:prstGeom>
          <a:ln w="22225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4437144" y="5940152"/>
            <a:ext cx="2880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3609056" y="4427984"/>
            <a:ext cx="324000" cy="0"/>
          </a:xfrm>
          <a:prstGeom prst="straightConnector1">
            <a:avLst/>
          </a:prstGeom>
          <a:ln w="22225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3609056" y="5580112"/>
            <a:ext cx="324000" cy="0"/>
          </a:xfrm>
          <a:prstGeom prst="straightConnector1">
            <a:avLst/>
          </a:prstGeom>
          <a:ln w="22225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4437112" y="2880000"/>
            <a:ext cx="252000" cy="0"/>
          </a:xfrm>
          <a:prstGeom prst="straightConnector1">
            <a:avLst/>
          </a:prstGeom>
          <a:ln w="22225">
            <a:solidFill>
              <a:schemeClr val="tx1"/>
            </a:solidFill>
            <a:headEnd type="none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3645024" y="2880000"/>
            <a:ext cx="288000" cy="0"/>
          </a:xfrm>
          <a:prstGeom prst="straightConnector1">
            <a:avLst/>
          </a:prstGeom>
          <a:ln w="22225">
            <a:solidFill>
              <a:schemeClr val="tx1"/>
            </a:solidFill>
            <a:headEnd type="none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Группа 33"/>
          <p:cNvGrpSpPr/>
          <p:nvPr/>
        </p:nvGrpSpPr>
        <p:grpSpPr>
          <a:xfrm>
            <a:off x="-1" y="-9279"/>
            <a:ext cx="6892282" cy="9175932"/>
            <a:chOff x="-1" y="-9279"/>
            <a:chExt cx="6892282" cy="9175932"/>
          </a:xfrm>
        </p:grpSpPr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10800000" flipV="1">
              <a:off x="-1" y="-9279"/>
              <a:ext cx="6892281" cy="159040"/>
            </a:xfrm>
            <a:prstGeom prst="rect">
              <a:avLst/>
            </a:prstGeom>
          </p:spPr>
        </p:pic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flipV="1">
              <a:off x="0" y="9007613"/>
              <a:ext cx="6892281" cy="159040"/>
            </a:xfrm>
            <a:prstGeom prst="rect">
              <a:avLst/>
            </a:prstGeom>
          </p:spPr>
        </p:pic>
        <p:grpSp>
          <p:nvGrpSpPr>
            <p:cNvPr id="37" name="Группа 22"/>
            <p:cNvGrpSpPr/>
            <p:nvPr/>
          </p:nvGrpSpPr>
          <p:grpSpPr>
            <a:xfrm>
              <a:off x="6132606" y="8388424"/>
              <a:ext cx="691804" cy="664177"/>
              <a:chOff x="6093296" y="8400072"/>
              <a:chExt cx="691804" cy="664177"/>
            </a:xfrm>
          </p:grpSpPr>
          <p:sp>
            <p:nvSpPr>
              <p:cNvPr id="38" name="Прямоугольник 37"/>
              <p:cNvSpPr/>
              <p:nvPr/>
            </p:nvSpPr>
            <p:spPr>
              <a:xfrm>
                <a:off x="6353052" y="8400072"/>
                <a:ext cx="432048" cy="432048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0" name="Прямоугольник 39"/>
              <p:cNvSpPr/>
              <p:nvPr/>
            </p:nvSpPr>
            <p:spPr>
              <a:xfrm>
                <a:off x="6093296" y="8632201"/>
                <a:ext cx="432048" cy="432048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1" name="Прямоугольник 40"/>
              <p:cNvSpPr/>
              <p:nvPr/>
            </p:nvSpPr>
            <p:spPr>
              <a:xfrm>
                <a:off x="6237312" y="8529886"/>
                <a:ext cx="432048" cy="4320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00557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dirty="0" smtClean="0">
                    <a:solidFill>
                      <a:srgbClr val="00557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endParaRPr lang="ru-RU" sz="1600" dirty="0">
                  <a:solidFill>
                    <a:srgbClr val="00557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7841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7386">
              <a:srgbClr val="FFFFFF"/>
            </a:gs>
            <a:gs pos="13278">
              <a:srgbClr val="FFFFFF"/>
            </a:gs>
            <a:gs pos="43158">
              <a:srgbClr val="E6F4F6"/>
            </a:gs>
            <a:gs pos="22000">
              <a:srgbClr val="E9F6F7"/>
            </a:gs>
            <a:gs pos="91701">
              <a:schemeClr val="accent1">
                <a:lumMod val="30000"/>
                <a:lumOff val="70000"/>
              </a:schemeClr>
            </a:gs>
            <a:gs pos="69000">
              <a:srgbClr val="BDE3E7"/>
            </a:gs>
            <a:gs pos="79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http://img-fotki.yandex.ru/get/5644/47407354.b75/0_1196a3_13a0cec3_L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645699" y="3805127"/>
            <a:ext cx="8862659" cy="1542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H:\Управление бюджетного развития и бюджетной политики\09_РАЗВИТИЕ(семинары, новое)\СОВЕЩАНИЕ 27.01.12\Макеты\murmanskaya_oblast_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856" y="323404"/>
            <a:ext cx="826712" cy="1115151"/>
          </a:xfrm>
          <a:prstGeom prst="rect">
            <a:avLst/>
          </a:prstGeom>
          <a:noFill/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2" name="AutoShape 6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8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307975" y="7938"/>
            <a:ext cx="261353" cy="26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10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460375" y="160338"/>
            <a:ext cx="261353" cy="26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" name="Рисунок 10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800000" flipV="1">
            <a:off x="-1" y="-9279"/>
            <a:ext cx="6892281" cy="159040"/>
          </a:xfrm>
          <a:prstGeom prst="rect">
            <a:avLst/>
          </a:prstGeom>
        </p:spPr>
      </p:pic>
      <p:pic>
        <p:nvPicPr>
          <p:cNvPr id="105" name="Рисунок 10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V="1">
            <a:off x="0" y="9007613"/>
            <a:ext cx="6892281" cy="159040"/>
          </a:xfrm>
          <a:prstGeom prst="rect">
            <a:avLst/>
          </a:prstGeom>
        </p:spPr>
      </p:pic>
      <p:sp>
        <p:nvSpPr>
          <p:cNvPr id="14" name="Подзаголовок 2"/>
          <p:cNvSpPr txBox="1">
            <a:spLocks/>
          </p:cNvSpPr>
          <p:nvPr/>
        </p:nvSpPr>
        <p:spPr>
          <a:xfrm>
            <a:off x="1606605" y="294350"/>
            <a:ext cx="5143500" cy="298406"/>
          </a:xfrm>
          <a:prstGeom prst="rect">
            <a:avLst/>
          </a:prstGeom>
        </p:spPr>
        <p:txBody>
          <a:bodyPr>
            <a:noAutofit/>
          </a:bodyPr>
          <a:lstStyle>
            <a:lvl1pPr marL="128588" indent="-128588" algn="l" defTabSz="51435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57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29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01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72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44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ДЕЯТЕЛЬНОСТИ ИНСПЕКЦИИ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1359381" y="-299042"/>
            <a:ext cx="5349289" cy="728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215" algn="just">
              <a:spcAft>
                <a:spcPts val="0"/>
              </a:spcAft>
            </a:pPr>
            <a:endParaRPr lang="ru-RU" sz="1350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>
              <a:spcAft>
                <a:spcPts val="0"/>
              </a:spcAft>
            </a:pPr>
            <a:endParaRPr lang="ru-RU" sz="135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>
              <a:spcAft>
                <a:spcPts val="0"/>
              </a:spcAft>
            </a:pPr>
            <a:endParaRPr lang="ru-RU" sz="1350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>
              <a:spcAft>
                <a:spcPts val="0"/>
              </a:spcAft>
            </a:pPr>
            <a:endParaRPr lang="ru-RU" sz="1150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>
              <a:spcAft>
                <a:spcPts val="0"/>
              </a:spcAft>
            </a:pPr>
            <a:endParaRPr lang="ru-RU" sz="115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32000" algn="just">
              <a:spcAft>
                <a:spcPts val="0"/>
              </a:spcAft>
            </a:pPr>
            <a:r>
              <a:rPr lang="ru-RU" sz="13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 1 квартал 2019 года в соответствии со своими функциями Государственная жилищная инспекция Мурманской области в отношении юридических лиц провела 549 проверок, общее количество внеплановых проверок 547, в том числе 154 проверки проведены по контролю за выполнением ранее выданных предписаний, 395 проверок проведены по фактам нарушения прав потребителей при поступлении обращений граждан, права которых нарушены.</a:t>
            </a:r>
          </a:p>
          <a:p>
            <a:pPr indent="432000" algn="just">
              <a:spcAft>
                <a:spcPts val="0"/>
              </a:spcAft>
            </a:pPr>
            <a:r>
              <a:rPr lang="ru-RU" sz="13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Общее количество юридических лиц, в отношении которых выявлены правонарушения составило 48. В ходе проверок выявлено 1008 нарушений, из которых 854 нарушения обязательных требований законодательства, 154 нарушений по невыполнению предписаний.</a:t>
            </a:r>
          </a:p>
          <a:p>
            <a:pPr indent="432000" algn="just">
              <a:spcAft>
                <a:spcPts val="0"/>
              </a:spcAft>
            </a:pPr>
            <a:r>
              <a:rPr lang="ru-RU" sz="13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Общее количество проведенных проверок, по которым возбуждены дела об административных правонарушениях составило 99. По 134 делам вынесены административные наказания, из них в виде административного штрафа по 126 делам, при этом на должностных лиц наложено 80 штрафов на сумму 2138 тыс. рублей, на юридических лиц 38 штрафов на сумму 3366 тыс. рублей.  </a:t>
            </a:r>
          </a:p>
          <a:p>
            <a:pPr indent="432000" algn="just">
              <a:spcAft>
                <a:spcPts val="0"/>
              </a:spcAft>
            </a:pPr>
            <a:r>
              <a:rPr lang="ru-RU" sz="13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1 квартале 2019 года общая сумма наложенных штрафов составила 5504 тыс. рублей, уплачено в бюджет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2455,5 тыс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рублей.</a:t>
            </a:r>
          </a:p>
          <a:p>
            <a:pPr indent="432000" algn="just">
              <a:spcAft>
                <a:spcPts val="0"/>
              </a:spcAft>
            </a:pPr>
            <a:r>
              <a:rPr lang="ru-RU" sz="13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Общее количество юридических лиц на территории Мурманской области, деятельность которых подлежит государственному контролю со стороны Государственная жилищная инспекция Мурманской области составляет 759. Количество юридических лиц, в отношении которых проведены плановые, внеплановые проверки составило 78. Количество проверок, предусмотренных ежегодным планом на 1 квартал 2019 года, составляет 2.</a:t>
            </a:r>
          </a:p>
          <a:p>
            <a:pPr>
              <a:spcAft>
                <a:spcPts val="0"/>
              </a:spcAft>
            </a:pPr>
            <a:r>
              <a:rPr lang="ru-RU" sz="13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25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>
              <a:spcAft>
                <a:spcPts val="0"/>
              </a:spcAft>
            </a:pPr>
            <a:endParaRPr lang="ru-RU" sz="1250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>
              <a:spcAft>
                <a:spcPts val="0"/>
              </a:spcAft>
            </a:pPr>
            <a:endParaRPr lang="ru-RU" sz="132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>
              <a:spcAft>
                <a:spcPts val="0"/>
              </a:spcAft>
            </a:pPr>
            <a:endParaRPr lang="ru-RU" sz="13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>
              <a:spcAft>
                <a:spcPts val="0"/>
              </a:spcAft>
            </a:pPr>
            <a:endParaRPr lang="ru-RU" sz="13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-1" y="-9279"/>
            <a:ext cx="6892282" cy="9175932"/>
            <a:chOff x="-1" y="-9279"/>
            <a:chExt cx="6892282" cy="9175932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10800000" flipV="1">
              <a:off x="-1" y="-9279"/>
              <a:ext cx="6892281" cy="159040"/>
            </a:xfrm>
            <a:prstGeom prst="rect">
              <a:avLst/>
            </a:prstGeom>
          </p:spPr>
        </p:pic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flipV="1">
              <a:off x="0" y="9007613"/>
              <a:ext cx="6892281" cy="159040"/>
            </a:xfrm>
            <a:prstGeom prst="rect">
              <a:avLst/>
            </a:prstGeom>
          </p:spPr>
        </p:pic>
        <p:grpSp>
          <p:nvGrpSpPr>
            <p:cNvPr id="21" name="Группа 22"/>
            <p:cNvGrpSpPr/>
            <p:nvPr/>
          </p:nvGrpSpPr>
          <p:grpSpPr>
            <a:xfrm>
              <a:off x="6132606" y="8388424"/>
              <a:ext cx="691804" cy="664177"/>
              <a:chOff x="6093296" y="8400072"/>
              <a:chExt cx="691804" cy="664177"/>
            </a:xfrm>
          </p:grpSpPr>
          <p:sp>
            <p:nvSpPr>
              <p:cNvPr id="22" name="Прямоугольник 21"/>
              <p:cNvSpPr/>
              <p:nvPr/>
            </p:nvSpPr>
            <p:spPr>
              <a:xfrm>
                <a:off x="6353052" y="8400072"/>
                <a:ext cx="432048" cy="432048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" name="Прямоугольник 22"/>
              <p:cNvSpPr/>
              <p:nvPr/>
            </p:nvSpPr>
            <p:spPr>
              <a:xfrm>
                <a:off x="6093296" y="8632201"/>
                <a:ext cx="432048" cy="432048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" name="Прямоугольник 23"/>
              <p:cNvSpPr/>
              <p:nvPr/>
            </p:nvSpPr>
            <p:spPr>
              <a:xfrm>
                <a:off x="6237312" y="8529886"/>
                <a:ext cx="432048" cy="4320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00557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dirty="0" smtClean="0">
                    <a:solidFill>
                      <a:srgbClr val="00557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endParaRPr lang="ru-RU" sz="1600" dirty="0">
                  <a:solidFill>
                    <a:srgbClr val="00557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aphicFrame>
        <p:nvGraphicFramePr>
          <p:cNvPr id="26" name="Диаграмма 25"/>
          <p:cNvGraphicFramePr/>
          <p:nvPr>
            <p:extLst>
              <p:ext uri="{D42A27DB-BD31-4B8C-83A1-F6EECF244321}">
                <p14:modId xmlns:p14="http://schemas.microsoft.com/office/powerpoint/2010/main" val="1510343394"/>
              </p:ext>
            </p:extLst>
          </p:nvPr>
        </p:nvGraphicFramePr>
        <p:xfrm>
          <a:off x="978020" y="6870198"/>
          <a:ext cx="5753059" cy="17503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052736" y="6308102"/>
            <a:ext cx="58052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Доля устраненных нарушений от числа выявленных нарушений в сфере жилищно-коммунального хозяйства Мурманской области</a:t>
            </a:r>
            <a:endParaRPr lang="ru-RU" sz="13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199891" y="6024399"/>
            <a:ext cx="569966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spcAft>
                <a:spcPts val="0"/>
              </a:spcAft>
            </a:pPr>
            <a:r>
              <a:rPr lang="ru-RU" sz="13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ЦЕЛЕВОГО ПОКАЗАТЕЛЯ ПОДПРОГРАММЫ</a:t>
            </a:r>
            <a:endParaRPr lang="ru-RU" sz="135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48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2000">
              <a:srgbClr val="BDE3E7"/>
            </a:gs>
            <a:gs pos="48000">
              <a:srgbClr val="D9E0E3"/>
            </a:gs>
            <a:gs pos="30000">
              <a:srgbClr val="D9E0E3"/>
            </a:gs>
            <a:gs pos="69000">
              <a:srgbClr val="CEE1E5"/>
            </a:gs>
            <a:gs pos="13000">
              <a:srgbClr val="FF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http://img-fotki.yandex.ru/get/5644/47407354.b75/0_1196a3_13a0cec3_L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603207" y="3480422"/>
            <a:ext cx="8862659" cy="1542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H:\Управление бюджетного развития и бюджетной политики\09_РАЗВИТИЕ(семинары, новое)\СОВЕЩАНИЕ 27.01.12\Макеты\murmanskaya_oblast_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856" y="323404"/>
            <a:ext cx="826712" cy="1115151"/>
          </a:xfrm>
          <a:prstGeom prst="rect">
            <a:avLst/>
          </a:prstGeom>
          <a:noFill/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2" name="AutoShape 6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8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307975" y="7938"/>
            <a:ext cx="261353" cy="26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10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460375" y="160338"/>
            <a:ext cx="261353" cy="26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" name="Рисунок 10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800000" flipV="1">
            <a:off x="-1" y="-9279"/>
            <a:ext cx="6892281" cy="159040"/>
          </a:xfrm>
          <a:prstGeom prst="rect">
            <a:avLst/>
          </a:prstGeom>
        </p:spPr>
      </p:pic>
      <p:pic>
        <p:nvPicPr>
          <p:cNvPr id="105" name="Рисунок 10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V="1">
            <a:off x="0" y="9007613"/>
            <a:ext cx="6892281" cy="15904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463178" y="666064"/>
            <a:ext cx="5206581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Расходование денежных средств Инспекции осуществляется в рамках реализации Государственной программы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Мурманской области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</a:rPr>
              <a:t>«Обеспечение комфортной среды проживания населения региона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».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Инспекция ответственный исполнитель подпрограммы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«Обеспечение осуществления государственного контроля (надзора) в жилищно-коммунальной сфере».</a:t>
            </a:r>
          </a:p>
          <a:p>
            <a:pPr algn="just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r>
              <a:rPr lang="ru-RU" sz="1400" b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ель</a:t>
            </a:r>
            <a:r>
              <a:rPr lang="ru-RU" sz="14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   усиление государственного контроля (надзора) в жилищно-коммунальной сфере.</a:t>
            </a:r>
          </a:p>
          <a:p>
            <a:pPr algn="just"/>
            <a:r>
              <a:rPr lang="ru-RU" sz="1400" b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Задача</a:t>
            </a:r>
            <a:r>
              <a:rPr lang="ru-RU" sz="14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 осуществление регионального государственного жилищного надзора, лицензионного контроля.</a:t>
            </a:r>
            <a:endParaRPr lang="ru-RU" sz="1400" dirty="0"/>
          </a:p>
        </p:txBody>
      </p:sp>
      <p:grpSp>
        <p:nvGrpSpPr>
          <p:cNvPr id="38" name="Группа 37"/>
          <p:cNvGrpSpPr/>
          <p:nvPr/>
        </p:nvGrpSpPr>
        <p:grpSpPr>
          <a:xfrm>
            <a:off x="1463178" y="3141407"/>
            <a:ext cx="5196670" cy="3095268"/>
            <a:chOff x="2000240" y="2806775"/>
            <a:chExt cx="4301568" cy="2332301"/>
          </a:xfrm>
          <a:solidFill>
            <a:schemeClr val="bg2">
              <a:lumMod val="90000"/>
            </a:schemeClr>
          </a:solidFill>
        </p:grpSpPr>
        <p:grpSp>
          <p:nvGrpSpPr>
            <p:cNvPr id="37" name="Группа 36"/>
            <p:cNvGrpSpPr/>
            <p:nvPr/>
          </p:nvGrpSpPr>
          <p:grpSpPr>
            <a:xfrm>
              <a:off x="2001663" y="3202019"/>
              <a:ext cx="4297007" cy="1937057"/>
              <a:chOff x="2001663" y="3202019"/>
              <a:chExt cx="4297007" cy="1937057"/>
            </a:xfrm>
            <a:grpFill/>
          </p:grpSpPr>
          <p:sp>
            <p:nvSpPr>
              <p:cNvPr id="9" name="Прямоугольник 8"/>
              <p:cNvSpPr/>
              <p:nvPr/>
            </p:nvSpPr>
            <p:spPr>
              <a:xfrm>
                <a:off x="2001663" y="3202019"/>
                <a:ext cx="1899063" cy="298412"/>
              </a:xfrm>
              <a:prstGeom prst="rect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500" dirty="0" smtClean="0">
                    <a:solidFill>
                      <a:schemeClr val="tx1"/>
                    </a:solidFill>
                    <a:latin typeface="Bookman Old Style" panose="02050604050505020204" pitchFamily="18" charset="0"/>
                    <a:cs typeface="Times New Roman" panose="02020603050405020304" pitchFamily="18" charset="0"/>
                  </a:rPr>
                  <a:t>Год</a:t>
                </a:r>
                <a:endParaRPr lang="ru-RU" sz="1500" dirty="0">
                  <a:solidFill>
                    <a:schemeClr val="tx1"/>
                  </a:solidFill>
                  <a:latin typeface="Bookman Old Style" panose="020506040505050202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Прямоугольник 12"/>
              <p:cNvSpPr/>
              <p:nvPr/>
            </p:nvSpPr>
            <p:spPr>
              <a:xfrm>
                <a:off x="3911444" y="3202019"/>
                <a:ext cx="2387226" cy="298411"/>
              </a:xfrm>
              <a:prstGeom prst="rect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500" dirty="0" smtClean="0">
                    <a:solidFill>
                      <a:schemeClr val="tx1"/>
                    </a:solidFill>
                    <a:latin typeface="Bookman Old Style" panose="02050604050505020204" pitchFamily="18" charset="0"/>
                    <a:cs typeface="Times New Roman" panose="02020603050405020304" pitchFamily="18" charset="0"/>
                  </a:rPr>
                  <a:t>тыс. руб.</a:t>
                </a:r>
                <a:endParaRPr lang="ru-RU" sz="1500" dirty="0">
                  <a:solidFill>
                    <a:schemeClr val="tx1"/>
                  </a:solidFill>
                  <a:latin typeface="Bookman Old Style" panose="020506040505050202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36" name="Группа 35"/>
              <p:cNvGrpSpPr/>
              <p:nvPr/>
            </p:nvGrpSpPr>
            <p:grpSpPr>
              <a:xfrm>
                <a:off x="2001663" y="3502377"/>
                <a:ext cx="4297007" cy="1636699"/>
                <a:chOff x="2001663" y="3670999"/>
                <a:chExt cx="4297007" cy="1636699"/>
              </a:xfrm>
              <a:grpFill/>
            </p:grpSpPr>
            <p:sp>
              <p:nvSpPr>
                <p:cNvPr id="14" name="Прямоугольник 13"/>
                <p:cNvSpPr/>
                <p:nvPr/>
              </p:nvSpPr>
              <p:spPr>
                <a:xfrm>
                  <a:off x="2001663" y="3670999"/>
                  <a:ext cx="1898844" cy="224595"/>
                </a:xfrm>
                <a:prstGeom prst="rect">
                  <a:avLst/>
                </a:prstGeom>
                <a:grpFill/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500" dirty="0" smtClean="0">
                      <a:solidFill>
                        <a:schemeClr val="tx1"/>
                      </a:solidFill>
                      <a:latin typeface="Bookman Old Style" panose="02050604050505020204" pitchFamily="18" charset="0"/>
                      <a:cs typeface="Times New Roman" panose="02020603050405020304" pitchFamily="18" charset="0"/>
                    </a:rPr>
                    <a:t>2015</a:t>
                  </a:r>
                  <a:endParaRPr lang="ru-RU" sz="1500" dirty="0">
                    <a:solidFill>
                      <a:schemeClr val="tx1"/>
                    </a:solidFill>
                    <a:latin typeface="Bookman Old Style" panose="020506040505050202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5" name="Прямоугольник 14"/>
                <p:cNvSpPr/>
                <p:nvPr/>
              </p:nvSpPr>
              <p:spPr>
                <a:xfrm>
                  <a:off x="3911444" y="3684494"/>
                  <a:ext cx="2387226" cy="217339"/>
                </a:xfrm>
                <a:prstGeom prst="rect">
                  <a:avLst/>
                </a:prstGeom>
                <a:grpFill/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500" dirty="0" smtClean="0">
                      <a:solidFill>
                        <a:schemeClr val="tx1"/>
                      </a:solidFill>
                      <a:latin typeface="Bookman Old Style" panose="02050604050505020204" pitchFamily="18" charset="0"/>
                      <a:cs typeface="Times New Roman" panose="02020603050405020304" pitchFamily="18" charset="0"/>
                    </a:rPr>
                    <a:t>39 022,4</a:t>
                  </a:r>
                  <a:endParaRPr lang="ru-RU" sz="1500" dirty="0">
                    <a:solidFill>
                      <a:schemeClr val="tx1"/>
                    </a:solidFill>
                    <a:latin typeface="Bookman Old Style" panose="02050604050505020204" pitchFamily="18" charset="0"/>
                  </a:endParaRPr>
                </a:p>
              </p:txBody>
            </p:sp>
            <p:sp>
              <p:nvSpPr>
                <p:cNvPr id="16" name="Прямоугольник 15"/>
                <p:cNvSpPr/>
                <p:nvPr/>
              </p:nvSpPr>
              <p:spPr>
                <a:xfrm>
                  <a:off x="2001663" y="3905489"/>
                  <a:ext cx="1898844" cy="224595"/>
                </a:xfrm>
                <a:prstGeom prst="rect">
                  <a:avLst/>
                </a:prstGeom>
                <a:grpFill/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500" dirty="0" smtClean="0">
                      <a:solidFill>
                        <a:schemeClr val="tx1"/>
                      </a:solidFill>
                      <a:latin typeface="Bookman Old Style" panose="02050604050505020204" pitchFamily="18" charset="0"/>
                      <a:cs typeface="Times New Roman" panose="02020603050405020304" pitchFamily="18" charset="0"/>
                    </a:rPr>
                    <a:t>2016</a:t>
                  </a:r>
                  <a:endParaRPr lang="ru-RU" sz="1500" dirty="0">
                    <a:solidFill>
                      <a:schemeClr val="tx1"/>
                    </a:solidFill>
                    <a:latin typeface="Bookman Old Style" panose="020506040505050202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7" name="Прямоугольник 16"/>
                <p:cNvSpPr/>
                <p:nvPr/>
              </p:nvSpPr>
              <p:spPr>
                <a:xfrm>
                  <a:off x="3911444" y="3921088"/>
                  <a:ext cx="2387226" cy="217666"/>
                </a:xfrm>
                <a:prstGeom prst="rect">
                  <a:avLst/>
                </a:prstGeom>
                <a:grpFill/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500" dirty="0" smtClean="0">
                      <a:solidFill>
                        <a:schemeClr val="tx1"/>
                      </a:solidFill>
                      <a:latin typeface="Bookman Old Style" panose="02050604050505020204" pitchFamily="18" charset="0"/>
                      <a:cs typeface="Times New Roman" panose="02020603050405020304" pitchFamily="18" charset="0"/>
                    </a:rPr>
                    <a:t>44 949,9</a:t>
                  </a:r>
                  <a:endParaRPr lang="ru-RU" sz="1500" dirty="0">
                    <a:solidFill>
                      <a:schemeClr val="tx1"/>
                    </a:solidFill>
                    <a:latin typeface="Bookman Old Style" panose="020506040505050202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8" name="Прямоугольник 17"/>
                <p:cNvSpPr/>
                <p:nvPr/>
              </p:nvSpPr>
              <p:spPr>
                <a:xfrm>
                  <a:off x="2001663" y="4139978"/>
                  <a:ext cx="1898844" cy="224595"/>
                </a:xfrm>
                <a:prstGeom prst="rect">
                  <a:avLst/>
                </a:prstGeom>
                <a:grpFill/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500" dirty="0" smtClean="0">
                      <a:solidFill>
                        <a:schemeClr val="tx1"/>
                      </a:solidFill>
                      <a:latin typeface="Bookman Old Style" panose="02050604050505020204" pitchFamily="18" charset="0"/>
                      <a:cs typeface="Times New Roman" panose="02020603050405020304" pitchFamily="18" charset="0"/>
                    </a:rPr>
                    <a:t>2017</a:t>
                  </a:r>
                  <a:endParaRPr lang="ru-RU" sz="1500" dirty="0">
                    <a:solidFill>
                      <a:schemeClr val="tx1"/>
                    </a:solidFill>
                    <a:latin typeface="Bookman Old Style" panose="020506040505050202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9" name="Прямоугольник 18"/>
                <p:cNvSpPr/>
                <p:nvPr/>
              </p:nvSpPr>
              <p:spPr>
                <a:xfrm>
                  <a:off x="3911444" y="4121064"/>
                  <a:ext cx="2387226" cy="244385"/>
                </a:xfrm>
                <a:prstGeom prst="rect">
                  <a:avLst/>
                </a:prstGeom>
                <a:grpFill/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500" dirty="0" smtClean="0">
                      <a:solidFill>
                        <a:schemeClr val="tx1"/>
                      </a:solidFill>
                      <a:latin typeface="Bookman Old Style" panose="02050604050505020204" pitchFamily="18" charset="0"/>
                      <a:cs typeface="Times New Roman" panose="02020603050405020304" pitchFamily="18" charset="0"/>
                    </a:rPr>
                    <a:t>47 650,8</a:t>
                  </a:r>
                  <a:endParaRPr lang="ru-RU" sz="1500" dirty="0">
                    <a:solidFill>
                      <a:schemeClr val="tx1"/>
                    </a:solidFill>
                    <a:latin typeface="Bookman Old Style" panose="020506040505050202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0" name="Прямоугольник 19"/>
                <p:cNvSpPr/>
                <p:nvPr/>
              </p:nvSpPr>
              <p:spPr>
                <a:xfrm>
                  <a:off x="2001663" y="4374468"/>
                  <a:ext cx="1898844" cy="224595"/>
                </a:xfrm>
                <a:prstGeom prst="rect">
                  <a:avLst/>
                </a:prstGeom>
                <a:grpFill/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500" dirty="0" smtClean="0">
                      <a:solidFill>
                        <a:schemeClr val="tx1"/>
                      </a:solidFill>
                      <a:latin typeface="Bookman Old Style" panose="02050604050505020204" pitchFamily="18" charset="0"/>
                      <a:cs typeface="Times New Roman" panose="02020603050405020304" pitchFamily="18" charset="0"/>
                    </a:rPr>
                    <a:t>2018</a:t>
                  </a:r>
                  <a:endParaRPr lang="ru-RU" sz="1500" dirty="0">
                    <a:solidFill>
                      <a:schemeClr val="tx1"/>
                    </a:solidFill>
                    <a:latin typeface="Bookman Old Style" panose="020506040505050202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1" name="Прямоугольник 20"/>
                <p:cNvSpPr/>
                <p:nvPr/>
              </p:nvSpPr>
              <p:spPr>
                <a:xfrm>
                  <a:off x="3911444" y="4364272"/>
                  <a:ext cx="2387226" cy="244385"/>
                </a:xfrm>
                <a:prstGeom prst="rect">
                  <a:avLst/>
                </a:prstGeom>
                <a:grpFill/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500" dirty="0" smtClean="0">
                      <a:solidFill>
                        <a:schemeClr val="tx1"/>
                      </a:solidFill>
                      <a:latin typeface="Bookman Old Style" panose="02050604050505020204" pitchFamily="18" charset="0"/>
                      <a:cs typeface="Times New Roman" panose="02020603050405020304" pitchFamily="18" charset="0"/>
                    </a:rPr>
                    <a:t>47 378,5</a:t>
                  </a:r>
                  <a:endParaRPr lang="ru-RU" sz="1500" dirty="0">
                    <a:solidFill>
                      <a:schemeClr val="tx1"/>
                    </a:solidFill>
                    <a:latin typeface="Bookman Old Style" panose="020506040505050202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2" name="Прямоугольник 21"/>
                <p:cNvSpPr/>
                <p:nvPr/>
              </p:nvSpPr>
              <p:spPr>
                <a:xfrm>
                  <a:off x="2007131" y="4599242"/>
                  <a:ext cx="1898844" cy="224595"/>
                </a:xfrm>
                <a:prstGeom prst="rect">
                  <a:avLst/>
                </a:prstGeom>
                <a:grpFill/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500" dirty="0" smtClean="0">
                      <a:solidFill>
                        <a:schemeClr val="tx1"/>
                      </a:solidFill>
                      <a:latin typeface="Bookman Old Style" panose="02050604050505020204" pitchFamily="18" charset="0"/>
                      <a:cs typeface="Times New Roman" panose="02020603050405020304" pitchFamily="18" charset="0"/>
                    </a:rPr>
                    <a:t>2019</a:t>
                  </a:r>
                  <a:endParaRPr lang="ru-RU" sz="1500" dirty="0">
                    <a:solidFill>
                      <a:schemeClr val="tx1"/>
                    </a:solidFill>
                    <a:latin typeface="Bookman Old Style" panose="020506040505050202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3" name="Прямоугольник 22"/>
                <p:cNvSpPr/>
                <p:nvPr/>
              </p:nvSpPr>
              <p:spPr>
                <a:xfrm>
                  <a:off x="3890046" y="4602043"/>
                  <a:ext cx="2408624" cy="224860"/>
                </a:xfrm>
                <a:prstGeom prst="rect">
                  <a:avLst/>
                </a:prstGeom>
                <a:grpFill/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500" dirty="0" smtClean="0">
                      <a:solidFill>
                        <a:schemeClr val="tx1"/>
                      </a:solidFill>
                      <a:latin typeface="Bookman Old Style" panose="02050604050505020204" pitchFamily="18" charset="0"/>
                      <a:cs typeface="Times New Roman" panose="02020603050405020304" pitchFamily="18" charset="0"/>
                    </a:rPr>
                    <a:t>49 476,3</a:t>
                  </a:r>
                  <a:endParaRPr lang="ru-RU" sz="1500" dirty="0">
                    <a:solidFill>
                      <a:schemeClr val="tx1"/>
                    </a:solidFill>
                    <a:latin typeface="Bookman Old Style" panose="020506040505050202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4" name="Прямоугольник 23"/>
                <p:cNvSpPr/>
                <p:nvPr/>
              </p:nvSpPr>
              <p:spPr>
                <a:xfrm>
                  <a:off x="2001663" y="4843448"/>
                  <a:ext cx="1898844" cy="224595"/>
                </a:xfrm>
                <a:prstGeom prst="rect">
                  <a:avLst/>
                </a:prstGeom>
                <a:grpFill/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500" dirty="0" smtClean="0">
                      <a:solidFill>
                        <a:schemeClr val="tx1"/>
                      </a:solidFill>
                      <a:latin typeface="Bookman Old Style" panose="02050604050505020204" pitchFamily="18" charset="0"/>
                      <a:cs typeface="Times New Roman" panose="02020603050405020304" pitchFamily="18" charset="0"/>
                    </a:rPr>
                    <a:t>2020</a:t>
                  </a:r>
                  <a:endParaRPr lang="ru-RU" sz="1500" dirty="0">
                    <a:solidFill>
                      <a:schemeClr val="tx1"/>
                    </a:solidFill>
                    <a:latin typeface="Bookman Old Style" panose="020506040505050202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5" name="Прямоугольник 24"/>
                <p:cNvSpPr/>
                <p:nvPr/>
              </p:nvSpPr>
              <p:spPr>
                <a:xfrm>
                  <a:off x="3911444" y="4833251"/>
                  <a:ext cx="2387226" cy="244385"/>
                </a:xfrm>
                <a:prstGeom prst="rect">
                  <a:avLst/>
                </a:prstGeom>
                <a:grpFill/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500" dirty="0" smtClean="0">
                      <a:solidFill>
                        <a:schemeClr val="tx1"/>
                      </a:solidFill>
                      <a:latin typeface="Bookman Old Style" panose="02050604050505020204" pitchFamily="18" charset="0"/>
                      <a:cs typeface="Times New Roman" panose="02020603050405020304" pitchFamily="18" charset="0"/>
                    </a:rPr>
                    <a:t>51 162,1</a:t>
                  </a:r>
                  <a:endParaRPr lang="ru-RU" sz="1500" dirty="0">
                    <a:solidFill>
                      <a:schemeClr val="tx1"/>
                    </a:solidFill>
                    <a:latin typeface="Bookman Old Style" panose="020506040505050202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6" name="Прямоугольник 25"/>
                <p:cNvSpPr/>
                <p:nvPr/>
              </p:nvSpPr>
              <p:spPr>
                <a:xfrm>
                  <a:off x="2001663" y="5077938"/>
                  <a:ext cx="1898844" cy="224595"/>
                </a:xfrm>
                <a:prstGeom prst="rect">
                  <a:avLst/>
                </a:prstGeom>
                <a:grpFill/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500" dirty="0" smtClean="0">
                      <a:solidFill>
                        <a:schemeClr val="tx1"/>
                      </a:solidFill>
                      <a:latin typeface="Bookman Old Style" panose="02050604050505020204" pitchFamily="18" charset="0"/>
                      <a:cs typeface="Times New Roman" panose="02020603050405020304" pitchFamily="18" charset="0"/>
                    </a:rPr>
                    <a:t>2021</a:t>
                  </a:r>
                  <a:endParaRPr lang="ru-RU" sz="1500" dirty="0">
                    <a:solidFill>
                      <a:schemeClr val="tx1"/>
                    </a:solidFill>
                    <a:latin typeface="Bookman Old Style" panose="020506040505050202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7" name="Прямоугольник 26"/>
                <p:cNvSpPr/>
                <p:nvPr/>
              </p:nvSpPr>
              <p:spPr>
                <a:xfrm>
                  <a:off x="3911444" y="5067741"/>
                  <a:ext cx="2387226" cy="239957"/>
                </a:xfrm>
                <a:prstGeom prst="rect">
                  <a:avLst/>
                </a:prstGeom>
                <a:grpFill/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500" dirty="0" smtClean="0">
                      <a:solidFill>
                        <a:schemeClr val="tx1"/>
                      </a:solidFill>
                      <a:latin typeface="Bookman Old Style" panose="02050604050505020204" pitchFamily="18" charset="0"/>
                      <a:cs typeface="Times New Roman" panose="02020603050405020304" pitchFamily="18" charset="0"/>
                    </a:rPr>
                    <a:t>52 773,0</a:t>
                  </a:r>
                  <a:endParaRPr lang="ru-RU" sz="1500" dirty="0">
                    <a:solidFill>
                      <a:schemeClr val="tx1"/>
                    </a:solidFill>
                    <a:latin typeface="Bookman Old Style" panose="020506040505050202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sp>
          <p:nvSpPr>
            <p:cNvPr id="28" name="Прямоугольник 27"/>
            <p:cNvSpPr/>
            <p:nvPr/>
          </p:nvSpPr>
          <p:spPr>
            <a:xfrm>
              <a:off x="2000240" y="2806775"/>
              <a:ext cx="4301568" cy="412699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5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Объем </a:t>
              </a:r>
              <a:r>
                <a:rPr lang="ru-RU" sz="16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финансирования</a:t>
              </a:r>
              <a:r>
                <a:rPr lang="ru-RU" sz="15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подпрограммы по годам</a:t>
              </a:r>
              <a:endParaRPr lang="ru-RU" sz="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1643050" y="142844"/>
            <a:ext cx="52149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ФИНАНСОВОЕ ОБЕСПЕЧЕНИЕ ДЕЯТЕЛЬНОСТИ ИНСПЕКЦИИ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Стрелка вправо 33"/>
          <p:cNvSpPr/>
          <p:nvPr/>
        </p:nvSpPr>
        <p:spPr>
          <a:xfrm>
            <a:off x="2130340" y="2272562"/>
            <a:ext cx="180000" cy="142876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трелка вправо 34"/>
          <p:cNvSpPr/>
          <p:nvPr/>
        </p:nvSpPr>
        <p:spPr>
          <a:xfrm>
            <a:off x="2243166" y="2688508"/>
            <a:ext cx="180000" cy="142876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TextBox 39"/>
          <p:cNvSpPr txBox="1"/>
          <p:nvPr/>
        </p:nvSpPr>
        <p:spPr>
          <a:xfrm>
            <a:off x="1321760" y="6216173"/>
            <a:ext cx="5412059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300" b="1" dirty="0" smtClean="0">
                <a:latin typeface="Bookman Old Style" panose="02050604050505020204" pitchFamily="18" charset="0"/>
                <a:cs typeface="Times New Roman" pitchFamily="18" charset="0"/>
              </a:rPr>
              <a:t>Исполнение бюджета за 1 квартал 2019 год, </a:t>
            </a:r>
            <a:r>
              <a:rPr lang="ru-RU" sz="1300" b="1" dirty="0" err="1" smtClean="0">
                <a:latin typeface="Bookman Old Style" panose="02050604050505020204" pitchFamily="18" charset="0"/>
                <a:cs typeface="Times New Roman" pitchFamily="18" charset="0"/>
              </a:rPr>
              <a:t>тыс.рублей</a:t>
            </a:r>
            <a:endParaRPr lang="ru-RU" sz="1300" b="1" dirty="0">
              <a:latin typeface="Bookman Old Style" panose="02050604050505020204" pitchFamily="18" charset="0"/>
              <a:cs typeface="Times New Roman" pitchFamily="18" charset="0"/>
            </a:endParaRPr>
          </a:p>
        </p:txBody>
      </p:sp>
      <p:grpSp>
        <p:nvGrpSpPr>
          <p:cNvPr id="62" name="Группа 61"/>
          <p:cNvGrpSpPr/>
          <p:nvPr/>
        </p:nvGrpSpPr>
        <p:grpSpPr>
          <a:xfrm>
            <a:off x="1433333" y="6681643"/>
            <a:ext cx="5236426" cy="1643074"/>
            <a:chOff x="1512000" y="6643702"/>
            <a:chExt cx="5236426" cy="1643074"/>
          </a:xfrm>
        </p:grpSpPr>
        <p:sp>
          <p:nvSpPr>
            <p:cNvPr id="41" name="Скругленный прямоугольник 40"/>
            <p:cNvSpPr/>
            <p:nvPr/>
          </p:nvSpPr>
          <p:spPr>
            <a:xfrm>
              <a:off x="1512000" y="7200000"/>
              <a:ext cx="1612011" cy="540836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>
                  <a:solidFill>
                    <a:schemeClr val="tx1"/>
                  </a:solidFill>
                  <a:latin typeface="Bookman Old Style" panose="02050604050505020204" pitchFamily="18" charset="0"/>
                  <a:cs typeface="Times New Roman" pitchFamily="18" charset="0"/>
                </a:rPr>
                <a:t>Программная деятельность</a:t>
              </a:r>
              <a:endParaRPr lang="ru-RU" sz="1200" dirty="0">
                <a:solidFill>
                  <a:schemeClr val="tx1"/>
                </a:solidFill>
                <a:latin typeface="Bookman Old Style" panose="02050604050505020204" pitchFamily="18" charset="0"/>
                <a:cs typeface="Times New Roman" pitchFamily="18" charset="0"/>
              </a:endParaRPr>
            </a:p>
          </p:txBody>
        </p:sp>
        <p:sp>
          <p:nvSpPr>
            <p:cNvPr id="42" name="Скругленный прямоугольник 41"/>
            <p:cNvSpPr/>
            <p:nvPr/>
          </p:nvSpPr>
          <p:spPr>
            <a:xfrm>
              <a:off x="1512000" y="7745940"/>
              <a:ext cx="1646424" cy="529927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>
                  <a:solidFill>
                    <a:schemeClr val="tx1"/>
                  </a:solidFill>
                  <a:latin typeface="Bookman Old Style" panose="02050604050505020204" pitchFamily="18" charset="0"/>
                  <a:cs typeface="Times New Roman" pitchFamily="18" charset="0"/>
                </a:rPr>
                <a:t>Внепрограммная</a:t>
              </a:r>
              <a:r>
                <a:rPr lang="ru-RU" sz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деятельность</a:t>
              </a:r>
              <a:endPara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4" name="Скругленный прямоугольник 43"/>
            <p:cNvSpPr/>
            <p:nvPr/>
          </p:nvSpPr>
          <p:spPr>
            <a:xfrm>
              <a:off x="1512000" y="6643702"/>
              <a:ext cx="1612011" cy="540836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5" name="Скругленный прямоугольник 44"/>
            <p:cNvSpPr/>
            <p:nvPr/>
          </p:nvSpPr>
          <p:spPr>
            <a:xfrm>
              <a:off x="3132000" y="6643702"/>
              <a:ext cx="1261574" cy="540836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Предусмотрено </a:t>
              </a:r>
            </a:p>
            <a:p>
              <a:pPr algn="ctr"/>
              <a:r>
                <a:rPr lang="ru-RU" sz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ОБ </a:t>
              </a:r>
              <a:r>
                <a:rPr lang="ru-RU" sz="1200" dirty="0" smtClean="0">
                  <a:solidFill>
                    <a:schemeClr val="tx1"/>
                  </a:solidFill>
                  <a:latin typeface="Bookman Old Style" panose="02050604050505020204" pitchFamily="18" charset="0"/>
                  <a:cs typeface="Times New Roman" pitchFamily="18" charset="0"/>
                </a:rPr>
                <a:t>на</a:t>
              </a:r>
              <a:r>
                <a:rPr lang="ru-RU" sz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год</a:t>
              </a:r>
              <a:endPara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" name="Скругленный прямоугольник 45"/>
            <p:cNvSpPr/>
            <p:nvPr/>
          </p:nvSpPr>
          <p:spPr>
            <a:xfrm>
              <a:off x="4393574" y="6643702"/>
              <a:ext cx="1186426" cy="527403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Фактически исполнено</a:t>
              </a:r>
              <a:endPara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" name="Скругленный прямоугольник 46"/>
            <p:cNvSpPr/>
            <p:nvPr/>
          </p:nvSpPr>
          <p:spPr>
            <a:xfrm>
              <a:off x="5596426" y="6643702"/>
              <a:ext cx="1152000" cy="540836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Процент исполнения</a:t>
              </a:r>
              <a:endPara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8" name="Скругленный прямоугольник 47"/>
            <p:cNvSpPr/>
            <p:nvPr/>
          </p:nvSpPr>
          <p:spPr>
            <a:xfrm>
              <a:off x="3132000" y="7200848"/>
              <a:ext cx="1261574" cy="540836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49 </a:t>
              </a:r>
              <a:r>
                <a:rPr lang="ru-RU" sz="1200" dirty="0" smtClean="0">
                  <a:solidFill>
                    <a:schemeClr val="tx1"/>
                  </a:solidFill>
                  <a:latin typeface="Bookman Old Style" panose="02050604050505020204" pitchFamily="18" charset="0"/>
                  <a:cs typeface="Times New Roman" pitchFamily="18" charset="0"/>
                </a:rPr>
                <a:t>476,3</a:t>
              </a:r>
            </a:p>
          </p:txBody>
        </p:sp>
        <p:sp>
          <p:nvSpPr>
            <p:cNvPr id="49" name="Скругленный прямоугольник 48"/>
            <p:cNvSpPr/>
            <p:nvPr/>
          </p:nvSpPr>
          <p:spPr>
            <a:xfrm>
              <a:off x="3158424" y="7735031"/>
              <a:ext cx="1261574" cy="540836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" name="Скругленный прямоугольник 49"/>
            <p:cNvSpPr/>
            <p:nvPr/>
          </p:nvSpPr>
          <p:spPr>
            <a:xfrm>
              <a:off x="4428000" y="7200848"/>
              <a:ext cx="1152000" cy="540836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>
                  <a:solidFill>
                    <a:schemeClr val="tx1"/>
                  </a:solidFill>
                  <a:latin typeface="Bookman Old Style" panose="02050604050505020204" pitchFamily="18" charset="0"/>
                  <a:cs typeface="Times New Roman" pitchFamily="18" charset="0"/>
                </a:rPr>
                <a:t>10 814,6</a:t>
              </a:r>
              <a:endParaRPr lang="ru-RU" sz="1200" dirty="0">
                <a:solidFill>
                  <a:schemeClr val="tx1"/>
                </a:solidFill>
                <a:latin typeface="Bookman Old Style" panose="02050604050505020204" pitchFamily="18" charset="0"/>
                <a:cs typeface="Times New Roman" pitchFamily="18" charset="0"/>
              </a:endParaRPr>
            </a:p>
          </p:txBody>
        </p:sp>
        <p:sp>
          <p:nvSpPr>
            <p:cNvPr id="51" name="Скругленный прямоугольник 50"/>
            <p:cNvSpPr/>
            <p:nvPr/>
          </p:nvSpPr>
          <p:spPr>
            <a:xfrm>
              <a:off x="4428000" y="7745940"/>
              <a:ext cx="1152000" cy="540836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</a:p>
          </p:txBody>
        </p:sp>
        <p:sp>
          <p:nvSpPr>
            <p:cNvPr id="52" name="Скругленный прямоугольник 51"/>
            <p:cNvSpPr/>
            <p:nvPr/>
          </p:nvSpPr>
          <p:spPr>
            <a:xfrm>
              <a:off x="5596426" y="7200848"/>
              <a:ext cx="1152000" cy="540836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dirty="0" smtClean="0">
                  <a:solidFill>
                    <a:schemeClr val="tx1"/>
                  </a:solidFill>
                  <a:latin typeface="Bookman Old Style" panose="02050604050505020204" pitchFamily="18" charset="0"/>
                  <a:cs typeface="Times New Roman" pitchFamily="18" charset="0"/>
                </a:rPr>
                <a:t>21,86</a:t>
              </a:r>
              <a:endParaRPr lang="ru-RU" sz="1200" b="1" dirty="0">
                <a:solidFill>
                  <a:schemeClr val="tx1"/>
                </a:solidFill>
                <a:latin typeface="Bookman Old Style" panose="02050604050505020204" pitchFamily="18" charset="0"/>
                <a:cs typeface="Times New Roman" pitchFamily="18" charset="0"/>
              </a:endParaRPr>
            </a:p>
          </p:txBody>
        </p:sp>
        <p:sp>
          <p:nvSpPr>
            <p:cNvPr id="53" name="Скругленный прямоугольник 52"/>
            <p:cNvSpPr/>
            <p:nvPr/>
          </p:nvSpPr>
          <p:spPr>
            <a:xfrm>
              <a:off x="5596426" y="7745940"/>
              <a:ext cx="1152000" cy="540836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5" name="Группа 54"/>
          <p:cNvGrpSpPr/>
          <p:nvPr/>
        </p:nvGrpSpPr>
        <p:grpSpPr>
          <a:xfrm>
            <a:off x="-1" y="-9279"/>
            <a:ext cx="6892282" cy="9175932"/>
            <a:chOff x="-1" y="-9279"/>
            <a:chExt cx="6892282" cy="9175932"/>
          </a:xfrm>
        </p:grpSpPr>
        <p:pic>
          <p:nvPicPr>
            <p:cNvPr id="56" name="Рисунок 55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10800000" flipV="1">
              <a:off x="-1" y="-9279"/>
              <a:ext cx="6892281" cy="159040"/>
            </a:xfrm>
            <a:prstGeom prst="rect">
              <a:avLst/>
            </a:prstGeom>
          </p:spPr>
        </p:pic>
        <p:pic>
          <p:nvPicPr>
            <p:cNvPr id="57" name="Рисунок 5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flipV="1">
              <a:off x="0" y="9007613"/>
              <a:ext cx="6892281" cy="159040"/>
            </a:xfrm>
            <a:prstGeom prst="rect">
              <a:avLst/>
            </a:prstGeom>
          </p:spPr>
        </p:pic>
        <p:grpSp>
          <p:nvGrpSpPr>
            <p:cNvPr id="58" name="Группа 22"/>
            <p:cNvGrpSpPr/>
            <p:nvPr/>
          </p:nvGrpSpPr>
          <p:grpSpPr>
            <a:xfrm>
              <a:off x="6132606" y="8388424"/>
              <a:ext cx="691804" cy="664177"/>
              <a:chOff x="6093296" y="8400072"/>
              <a:chExt cx="691804" cy="664177"/>
            </a:xfrm>
          </p:grpSpPr>
          <p:sp>
            <p:nvSpPr>
              <p:cNvPr id="59" name="Прямоугольник 58"/>
              <p:cNvSpPr/>
              <p:nvPr/>
            </p:nvSpPr>
            <p:spPr>
              <a:xfrm>
                <a:off x="6353052" y="8400072"/>
                <a:ext cx="432048" cy="432048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0" name="Прямоугольник 59"/>
              <p:cNvSpPr/>
              <p:nvPr/>
            </p:nvSpPr>
            <p:spPr>
              <a:xfrm>
                <a:off x="6093296" y="8632201"/>
                <a:ext cx="432048" cy="432048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1" name="Прямоугольник 60"/>
              <p:cNvSpPr/>
              <p:nvPr/>
            </p:nvSpPr>
            <p:spPr>
              <a:xfrm>
                <a:off x="6237312" y="8529886"/>
                <a:ext cx="432048" cy="4320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00557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dirty="0" smtClean="0">
                    <a:solidFill>
                      <a:srgbClr val="00557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endParaRPr lang="ru-RU" sz="1600" dirty="0">
                  <a:solidFill>
                    <a:srgbClr val="00557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1925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9000">
              <a:schemeClr val="accent1">
                <a:lumMod val="5000"/>
                <a:lumOff val="95000"/>
              </a:schemeClr>
            </a:gs>
            <a:gs pos="64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Диаграмма 29"/>
          <p:cNvGraphicFramePr/>
          <p:nvPr>
            <p:extLst>
              <p:ext uri="{D42A27DB-BD31-4B8C-83A1-F6EECF244321}">
                <p14:modId xmlns:p14="http://schemas.microsoft.com/office/powerpoint/2010/main" val="1222895797"/>
              </p:ext>
            </p:extLst>
          </p:nvPr>
        </p:nvGraphicFramePr>
        <p:xfrm>
          <a:off x="1633754" y="1679891"/>
          <a:ext cx="5100511" cy="2622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AutoShape 6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8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307975" y="7938"/>
            <a:ext cx="261353" cy="26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10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460375" y="160338"/>
            <a:ext cx="261353" cy="26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1686470" y="196117"/>
            <a:ext cx="5028678" cy="375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87313" lvl="0" algn="ctr">
              <a:spcBef>
                <a:spcPct val="20000"/>
              </a:spcBef>
              <a:defRPr/>
            </a:pPr>
            <a:r>
              <a:rPr lang="ru-RU" sz="1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АДМИНИСТРИРУЕМЫЕ ДОХОДЫ ИНСПЕКЦИИ</a:t>
            </a:r>
            <a:endParaRPr lang="ru-RU" sz="1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20688" y="4355976"/>
            <a:ext cx="5976664" cy="331236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8" name="Группа 17"/>
          <p:cNvGrpSpPr/>
          <p:nvPr/>
        </p:nvGrpSpPr>
        <p:grpSpPr>
          <a:xfrm>
            <a:off x="-1" y="-9279"/>
            <a:ext cx="6892282" cy="9175932"/>
            <a:chOff x="-1" y="-9279"/>
            <a:chExt cx="6892282" cy="9175932"/>
          </a:xfrm>
        </p:grpSpPr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0800000" flipV="1">
              <a:off x="-1" y="-9279"/>
              <a:ext cx="6892281" cy="159040"/>
            </a:xfrm>
            <a:prstGeom prst="rect">
              <a:avLst/>
            </a:prstGeom>
          </p:spPr>
        </p:pic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flipV="1">
              <a:off x="0" y="9007613"/>
              <a:ext cx="6892281" cy="159040"/>
            </a:xfrm>
            <a:prstGeom prst="rect">
              <a:avLst/>
            </a:prstGeom>
          </p:spPr>
        </p:pic>
        <p:grpSp>
          <p:nvGrpSpPr>
            <p:cNvPr id="23" name="Группа 22"/>
            <p:cNvGrpSpPr/>
            <p:nvPr/>
          </p:nvGrpSpPr>
          <p:grpSpPr>
            <a:xfrm>
              <a:off x="6132606" y="8388424"/>
              <a:ext cx="691804" cy="664177"/>
              <a:chOff x="6093296" y="8400072"/>
              <a:chExt cx="691804" cy="664177"/>
            </a:xfrm>
          </p:grpSpPr>
          <p:sp>
            <p:nvSpPr>
              <p:cNvPr id="24" name="Прямоугольник 23"/>
              <p:cNvSpPr/>
              <p:nvPr/>
            </p:nvSpPr>
            <p:spPr>
              <a:xfrm>
                <a:off x="6353052" y="8400072"/>
                <a:ext cx="432048" cy="432048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" name="Прямоугольник 24"/>
              <p:cNvSpPr/>
              <p:nvPr/>
            </p:nvSpPr>
            <p:spPr>
              <a:xfrm>
                <a:off x="6093296" y="8632201"/>
                <a:ext cx="432048" cy="432048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" name="Прямоугольник 25"/>
              <p:cNvSpPr/>
              <p:nvPr/>
            </p:nvSpPr>
            <p:spPr>
              <a:xfrm>
                <a:off x="6237312" y="8529886"/>
                <a:ext cx="432048" cy="4320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00557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dirty="0" smtClean="0">
                    <a:solidFill>
                      <a:srgbClr val="00557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:endParaRPr lang="ru-RU" sz="1600" dirty="0">
                  <a:solidFill>
                    <a:srgbClr val="00557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pic>
        <p:nvPicPr>
          <p:cNvPr id="27" name="Picture 8" descr="http://img-fotki.yandex.ru/get/5644/47407354.b75/0_1196a3_13a0cec3_L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568737" y="3793324"/>
            <a:ext cx="8862659" cy="1542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1718716" y="498542"/>
            <a:ext cx="4786346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Государственная пошлина за действия уполномоченных органов субъектов РФ, связанные с лицензированием предпринимательской деятельности по управлению многоквартирными домами, зачисление доходов в областной бюджет Мурманской области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701680" y="4981477"/>
            <a:ext cx="478632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Прочие поступления от денежных взысканий (административные штрафы за нарушение жилищного законодательства), зачисляемые в городской округ – в бюджет муниципального образования город Мурманск</a:t>
            </a:r>
            <a:endParaRPr lang="ru-RU" sz="6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2" name="Диаграмма 31"/>
          <p:cNvGraphicFramePr/>
          <p:nvPr>
            <p:extLst>
              <p:ext uri="{D42A27DB-BD31-4B8C-83A1-F6EECF244321}">
                <p14:modId xmlns:p14="http://schemas.microsoft.com/office/powerpoint/2010/main" val="3648523997"/>
              </p:ext>
            </p:extLst>
          </p:nvPr>
        </p:nvGraphicFramePr>
        <p:xfrm>
          <a:off x="1870077" y="5785784"/>
          <a:ext cx="5000660" cy="2714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3" name="Прямоугольник 32"/>
          <p:cNvSpPr/>
          <p:nvPr/>
        </p:nvSpPr>
        <p:spPr>
          <a:xfrm>
            <a:off x="1633754" y="8297832"/>
            <a:ext cx="47779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Исполнение плана по объему поступлений в 1 квартале 2019 года от годового объема составило 37,78 %</a:t>
            </a:r>
            <a:endParaRPr lang="ru-RU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833790" y="4302875"/>
            <a:ext cx="46915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Исполнение плана по объему поступлений в 1 квартале 2019 года от годового объема составило 16,97 %</a:t>
            </a:r>
            <a:endParaRPr lang="ru-RU" sz="1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9" name="Picture 2" descr="H:\Управление бюджетного развития и бюджетной политики\09_РАЗВИТИЕ(семинары, новое)\СОВЕЩАНИЕ 27.01.12\Макеты\murmanskaya_oblast_01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2856" y="323404"/>
            <a:ext cx="826712" cy="1115151"/>
          </a:xfrm>
          <a:prstGeom prst="rect">
            <a:avLst/>
          </a:prstGeom>
          <a:noFill/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3103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chemeClr val="accent1">
                <a:lumMod val="5000"/>
                <a:lumOff val="95000"/>
              </a:schemeClr>
            </a:gs>
            <a:gs pos="9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31169" y="107504"/>
            <a:ext cx="6854215" cy="1598396"/>
            <a:chOff x="31169" y="107504"/>
            <a:chExt cx="6854215" cy="1312287"/>
          </a:xfrm>
        </p:grpSpPr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22149" y="107504"/>
              <a:ext cx="1722224" cy="1310082"/>
            </a:xfrm>
            <a:prstGeom prst="rect">
              <a:avLst/>
            </a:prstGeom>
            <a:effectLst/>
            <a:scene3d>
              <a:camera prst="obliqueBottomLeft"/>
              <a:lightRig rig="threePt" dir="t"/>
            </a:scene3d>
            <a:sp3d>
              <a:bevelT/>
            </a:sp3d>
          </p:spPr>
        </p:pic>
        <p:pic>
          <p:nvPicPr>
            <p:cNvPr id="26" name="Рисунок 25"/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169" y="110726"/>
              <a:ext cx="1723576" cy="1309065"/>
            </a:xfrm>
            <a:prstGeom prst="rect">
              <a:avLst/>
            </a:prstGeom>
            <a:effectLst/>
            <a:scene3d>
              <a:camera prst="obliqueBottomLeft"/>
              <a:lightRig rig="threePt" dir="t"/>
            </a:scene3d>
            <a:sp3d>
              <a:bevelT/>
            </a:sp3d>
          </p:spPr>
        </p:pic>
        <p:pic>
          <p:nvPicPr>
            <p:cNvPr id="27" name="Рисунок 26"/>
            <p:cNvPicPr>
              <a:picLocks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443227" y="107685"/>
              <a:ext cx="1723576" cy="1309065"/>
            </a:xfrm>
            <a:prstGeom prst="rect">
              <a:avLst/>
            </a:prstGeom>
            <a:effectLst/>
            <a:scene3d>
              <a:camera prst="obliqueBottomLeft"/>
              <a:lightRig rig="threePt" dir="t"/>
            </a:scene3d>
            <a:sp3d>
              <a:bevelT/>
            </a:sp3d>
          </p:spPr>
        </p:pic>
        <p:pic>
          <p:nvPicPr>
            <p:cNvPr id="28" name="Рисунок 27"/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61808" y="107504"/>
              <a:ext cx="1723576" cy="1309065"/>
            </a:xfrm>
            <a:prstGeom prst="rect">
              <a:avLst/>
            </a:prstGeom>
            <a:effectLst/>
            <a:scene3d>
              <a:camera prst="obliqueBottomLeft"/>
              <a:lightRig rig="threePt" dir="t"/>
            </a:scene3d>
            <a:sp3d>
              <a:bevelT/>
            </a:sp3d>
          </p:spPr>
        </p:pic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0800000" flipV="1">
            <a:off x="-1" y="-9279"/>
            <a:ext cx="6892281" cy="159040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V="1">
            <a:off x="0" y="9007613"/>
            <a:ext cx="6892281" cy="159040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0" y="7020273"/>
            <a:ext cx="6858000" cy="1944216"/>
            <a:chOff x="0" y="6823941"/>
            <a:chExt cx="6858000" cy="1636491"/>
          </a:xfrm>
        </p:grpSpPr>
        <p:pic>
          <p:nvPicPr>
            <p:cNvPr id="30" name="Рисунок 29"/>
            <p:cNvPicPr>
              <a:picLocks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845763" y="6825746"/>
              <a:ext cx="1882727" cy="1633651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pic>
          <p:nvPicPr>
            <p:cNvPr id="31" name="Рисунок 30"/>
            <p:cNvPicPr>
              <a:picLocks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0" y="6825746"/>
              <a:ext cx="1129511" cy="1633651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pic>
          <p:nvPicPr>
            <p:cNvPr id="32" name="Рисунок 31"/>
            <p:cNvPicPr>
              <a:picLocks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129511" y="6825114"/>
              <a:ext cx="1129511" cy="1633651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pic>
          <p:nvPicPr>
            <p:cNvPr id="33" name="Рисунок 32"/>
            <p:cNvPicPr>
              <a:picLocks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231997" y="6823941"/>
              <a:ext cx="1878484" cy="1633651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pic>
          <p:nvPicPr>
            <p:cNvPr id="34" name="Рисунок 33"/>
            <p:cNvPicPr>
              <a:picLocks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728489" y="6825746"/>
              <a:ext cx="1129511" cy="1634686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  <p:sp>
        <p:nvSpPr>
          <p:cNvPr id="19" name="Rectangle 3"/>
          <p:cNvSpPr txBox="1">
            <a:spLocks noChangeArrowheads="1"/>
          </p:cNvSpPr>
          <p:nvPr/>
        </p:nvSpPr>
        <p:spPr>
          <a:xfrm>
            <a:off x="772877" y="1845151"/>
            <a:ext cx="5763623" cy="4054841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egoe Script" panose="020B0504020000000003" pitchFamily="34" charset="0"/>
                <a:cs typeface="Times New Roman" pitchFamily="18" charset="0"/>
              </a:rPr>
              <a:t>Брошюра подготовлена</a:t>
            </a:r>
          </a:p>
          <a:p>
            <a:pPr marL="342900" marR="0" lvl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tabLst/>
              <a:defRPr/>
            </a:pPr>
            <a:endParaRPr lang="ru-RU" sz="700" b="1" kern="0" dirty="0" smtClean="0">
              <a:solidFill>
                <a:schemeClr val="tx2"/>
              </a:solidFill>
              <a:latin typeface="Segoe Script" panose="020B0504020000000003" pitchFamily="34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defRPr/>
            </a:pPr>
            <a:r>
              <a:rPr lang="ru-RU" sz="2000" b="1" dirty="0" smtClean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Государственной 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defRPr/>
            </a:pPr>
            <a:r>
              <a:rPr lang="ru-RU" sz="2000" b="1" dirty="0" smtClean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жилищной инспекцией Мурманской области</a:t>
            </a:r>
            <a:endParaRPr lang="ru-RU" sz="2000" b="1" dirty="0">
              <a:solidFill>
                <a:schemeClr val="tx2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tabLst/>
              <a:defRPr/>
            </a:pPr>
            <a:endParaRPr kumimoji="0" lang="ru-RU" sz="7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Segoe Script" panose="020B0504020000000003" pitchFamily="34" charset="0"/>
              <a:cs typeface="Times New Roman" pitchFamily="18" charset="0"/>
            </a:endParaRP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899130" y="3347864"/>
            <a:ext cx="5418498" cy="1541901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90000"/>
              </a:lnSpc>
              <a:spcAft>
                <a:spcPts val="0"/>
              </a:spcAft>
              <a:buNone/>
              <a:tabLst>
                <a:tab pos="3767138" algn="l"/>
              </a:tabLst>
            </a:pP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Контактная информация:</a:t>
            </a:r>
          </a:p>
          <a:p>
            <a:pPr marL="0" indent="0" algn="ctr" fontAlgn="auto">
              <a:lnSpc>
                <a:spcPct val="90000"/>
              </a:lnSpc>
              <a:spcAft>
                <a:spcPts val="0"/>
              </a:spcAft>
              <a:buNone/>
              <a:tabLst>
                <a:tab pos="3767138" algn="l"/>
              </a:tabLst>
            </a:pP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Адрес: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183038, 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г. Мурманск, ул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Карла Маркса, д. 18</a:t>
            </a:r>
            <a:endParaRPr lang="ru-RU" sz="1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fontAlgn="auto">
              <a:lnSpc>
                <a:spcPct val="90000"/>
              </a:lnSpc>
              <a:spcAft>
                <a:spcPts val="0"/>
              </a:spcAft>
              <a:buNone/>
              <a:tabLst>
                <a:tab pos="3767138" algn="l"/>
              </a:tabLst>
            </a:pP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Телефон: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(815-2)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48-65-44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Факс: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(815-2)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48</a:t>
            </a:r>
            <a:r>
              <a:rPr lang="en-US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67</a:t>
            </a:r>
            <a:r>
              <a:rPr lang="en-US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99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e-</a:t>
            </a:r>
            <a:r>
              <a:rPr lang="ru-RU" sz="16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mail</a:t>
            </a: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2"/>
              </a:rPr>
              <a:t>gzimo@gov-murman.ru</a:t>
            </a:r>
            <a:endParaRPr lang="ru-RU" sz="16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890822" y="5029016"/>
            <a:ext cx="541849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Прием граждан осуществляется в часы работы с </a:t>
            </a:r>
            <a:r>
              <a:rPr lang="ru-RU" sz="2000" b="1" dirty="0" smtClean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9:00</a:t>
            </a:r>
            <a:r>
              <a:rPr lang="ru-RU" sz="2000" b="1" dirty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 до </a:t>
            </a:r>
            <a:r>
              <a:rPr lang="ru-RU" sz="2000" b="1" dirty="0" smtClean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17:00</a:t>
            </a:r>
            <a:r>
              <a:rPr lang="ru-RU" sz="2000" b="1" dirty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endParaRPr lang="ru-RU" sz="2000" b="1" dirty="0" smtClean="0">
              <a:solidFill>
                <a:schemeClr val="tx2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перерыв </a:t>
            </a:r>
            <a:r>
              <a:rPr lang="ru-RU" sz="2000" b="1" dirty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000" b="1" dirty="0" smtClean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13:00</a:t>
            </a:r>
            <a:r>
              <a:rPr lang="ru-RU" sz="2000" b="1" dirty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 до </a:t>
            </a:r>
            <a:r>
              <a:rPr lang="ru-RU" sz="2000" b="1" dirty="0" smtClean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14:00</a:t>
            </a:r>
            <a:r>
              <a:rPr lang="ru-RU" sz="2000" b="1" dirty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endParaRPr lang="ru-RU" sz="2000" b="1" dirty="0" smtClean="0">
              <a:solidFill>
                <a:schemeClr val="tx2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кроме </a:t>
            </a:r>
            <a:r>
              <a:rPr lang="ru-RU" sz="2000" b="1" dirty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выходных дней - субботы и воскресенья.</a:t>
            </a:r>
          </a:p>
        </p:txBody>
      </p:sp>
    </p:spTree>
    <p:extLst>
      <p:ext uri="{BB962C8B-B14F-4D97-AF65-F5344CB8AC3E}">
        <p14:creationId xmlns:p14="http://schemas.microsoft.com/office/powerpoint/2010/main" val="3161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56907</TotalTime>
  <Words>711</Words>
  <Application>Microsoft Office PowerPoint</Application>
  <PresentationFormat>Экран (4:3)</PresentationFormat>
  <Paragraphs>140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6" baseType="lpstr">
      <vt:lpstr>Arial</vt:lpstr>
      <vt:lpstr>Bookman Old Style</vt:lpstr>
      <vt:lpstr>Calibri</vt:lpstr>
      <vt:lpstr>Calibri Light</vt:lpstr>
      <vt:lpstr>Georgia</vt:lpstr>
      <vt:lpstr>Segoe Script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Министерство финансов Мурманской области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Татьяна Викторовна Фомина</dc:creator>
  <cp:lastModifiedBy>Погорелова С.А.</cp:lastModifiedBy>
  <cp:revision>4338</cp:revision>
  <cp:lastPrinted>2019-05-14T08:03:03Z</cp:lastPrinted>
  <dcterms:created xsi:type="dcterms:W3CDTF">2013-06-27T09:24:07Z</dcterms:created>
  <dcterms:modified xsi:type="dcterms:W3CDTF">2019-05-14T13:19:45Z</dcterms:modified>
</cp:coreProperties>
</file>