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9E0E3"/>
    <a:srgbClr val="009BAE"/>
    <a:srgbClr val="005570"/>
    <a:srgbClr val="218F26"/>
    <a:srgbClr val="97CAC5"/>
    <a:srgbClr val="A5FFFE"/>
    <a:srgbClr val="BDE3E7"/>
    <a:srgbClr val="6C2E9A"/>
    <a:srgbClr val="6A2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65" d="100"/>
          <a:sy n="65" d="100"/>
        </p:scale>
        <p:origin x="2194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983880"/>
        <c:axId val="202984272"/>
      </c:lineChart>
      <c:catAx>
        <c:axId val="20298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2984272"/>
        <c:crosses val="autoZero"/>
        <c:auto val="1"/>
        <c:lblAlgn val="ctr"/>
        <c:lblOffset val="100"/>
        <c:noMultiLvlLbl val="0"/>
      </c:catAx>
      <c:valAx>
        <c:axId val="202984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98388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5698287826007E-2"/>
                  <c:y val="-0.257308140588600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396647642511188E-2"/>
                  <c:y val="-0.268953603986909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1080</c:v>
                </c:pt>
                <c:pt idx="1">
                  <c:v>1290</c:v>
                </c:pt>
                <c:pt idx="2">
                  <c:v>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206472440"/>
        <c:axId val="206472832"/>
        <c:axId val="0"/>
      </c:bar3DChart>
      <c:catAx>
        <c:axId val="20647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72832"/>
        <c:crosses val="autoZero"/>
        <c:auto val="1"/>
        <c:lblAlgn val="ctr"/>
        <c:lblOffset val="100"/>
        <c:noMultiLvlLbl val="0"/>
      </c:catAx>
      <c:valAx>
        <c:axId val="2064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7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862390164498287"/>
          <c:y val="5.6139957946603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6000</c:v>
                </c:pt>
                <c:pt idx="1">
                  <c:v>7750</c:v>
                </c:pt>
                <c:pt idx="2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007368"/>
        <c:axId val="115009720"/>
        <c:axId val="0"/>
      </c:bar3DChart>
      <c:catAx>
        <c:axId val="11500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5009720"/>
        <c:crosses val="autoZero"/>
        <c:auto val="1"/>
        <c:lblAlgn val="ctr"/>
        <c:lblOffset val="100"/>
        <c:noMultiLvlLbl val="0"/>
      </c:catAx>
      <c:valAx>
        <c:axId val="115009720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500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за 2018 год и плановые назначения на 2019-2020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4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2019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Начальник Государственной жилищной инспекции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98641" y="-341363"/>
            <a:ext cx="5210029" cy="736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2018 год в соответствии со своими функциями Государственная жилищная инспекция Мурманской области в отношении юридических лиц провела 2450 проверок, общее количество внеплановых проверок 2446, в том числе 969 проверок проведено по контролю за выполнением ранее выданных предписаний, 1148 проверок проведены по фактам нарушения прав потребителей при поступлении обращений граждан, права которых нарушены.</a:t>
            </a:r>
          </a:p>
          <a:p>
            <a:pPr indent="450215" algn="just">
              <a:spcAft>
                <a:spcPts val="0"/>
              </a:spcAft>
            </a:pP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юридических лиц, в отношении которых выявлены правонарушения составило 179. В ходе проверок выявлено 2868 нарушений, из которых 2727 нарушения обязательных требований законодательства, 141 нарушений по невыполнению предписаний.</a:t>
            </a:r>
          </a:p>
          <a:p>
            <a:pPr indent="450215" algn="just">
              <a:spcAft>
                <a:spcPts val="0"/>
              </a:spcAft>
            </a:pP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проведенных проверок, по которым возбуждены дела об административных правонарушениях составило 549. По 369 делам вынесены административные наказания, из них в виде административного штрафа по 326 делам. При этом на должностных лиц наложено 197 штрафов на сумму 6237,5 тыс. рублей, на юридических лиц 129 штрафов на сумму 11969 тыс. рублей.  </a:t>
            </a:r>
          </a:p>
          <a:p>
            <a:pPr indent="450215" algn="just">
              <a:spcAft>
                <a:spcPts val="0"/>
              </a:spcAft>
            </a:pP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Общая сумма штрафов составила 18206 тыс. рублей, из них уплачено в 2018 году 8636 тыс. рублей.</a:t>
            </a:r>
          </a:p>
          <a:p>
            <a:pPr indent="450215" algn="just">
              <a:spcAft>
                <a:spcPts val="0"/>
              </a:spcAft>
            </a:pP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</a:t>
            </a:r>
            <a:r>
              <a:rPr lang="ru-RU" sz="1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326. Количество 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проверок, предусмотренных ежегодным планом, составляет 4.</a:t>
            </a:r>
          </a:p>
          <a:p>
            <a:pPr indent="450215" algn="just">
              <a:spcAft>
                <a:spcPts val="0"/>
              </a:spcAft>
            </a:pP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отчетный период Государственной жилищной инспекцией Мурманской области направлено в органы прокуратуры 1 заявление о согласовании проведения внеплановых выездных проверок.</a:t>
            </a:r>
          </a:p>
          <a:p>
            <a:pPr indent="450215" algn="just">
              <a:spcAft>
                <a:spcPts val="0"/>
              </a:spcAft>
            </a:pP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Штатная численность инспекторов в Государственной жилищной инспекцией Мурманской области составляет 28 человек, из них занятых 27. Объем финансовых средств на осуществление возложенных функций в 2018 году составил 47 378,5 </a:t>
            </a:r>
            <a:r>
              <a:rPr lang="ru-RU" sz="1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тыс.руб</a:t>
            </a:r>
            <a:r>
              <a:rPr lang="ru-RU" sz="1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1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2321" y="666064"/>
            <a:ext cx="49585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24823" y="3113307"/>
            <a:ext cx="5019064" cy="3025286"/>
            <a:chOff x="1989811" y="2842402"/>
            <a:chExt cx="4311997" cy="2301102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1989811" y="3202019"/>
              <a:ext cx="4308859" cy="1941485"/>
              <a:chOff x="1989811" y="3202019"/>
              <a:chExt cx="4308859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1989811" y="3491877"/>
                <a:ext cx="4308859" cy="1651627"/>
                <a:chOff x="1989811" y="3660499"/>
                <a:chExt cx="4308859" cy="1651627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00744" y="3660499"/>
                  <a:ext cx="2387226" cy="238332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39 022,4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76823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44 949,9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989811" y="459962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88655" y="4592802"/>
                  <a:ext cx="2408624" cy="224860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49 046,3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51 162,1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2021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52 773,0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42402"/>
              <a:ext cx="4301568" cy="3596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 подпрограммы по годам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039441" y="6203500"/>
            <a:ext cx="427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Исполнение бюджета за 2018 год,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47 378,5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46 990,3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99,18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371879004"/>
              </p:ext>
            </p:extLst>
          </p:nvPr>
        </p:nvGraphicFramePr>
        <p:xfrm>
          <a:off x="1733605" y="1679891"/>
          <a:ext cx="5000660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918617799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633754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2018 год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годового объема составило 111,43 %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3790" y="4302875"/>
            <a:ext cx="4691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2018 год от годового объема составило 95,35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56751</TotalTime>
  <Words>851</Words>
  <Application>Microsoft Office PowerPoint</Application>
  <PresentationFormat>Экран (4:3)</PresentationFormat>
  <Paragraphs>141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Погорелова С.А.</cp:lastModifiedBy>
  <cp:revision>4317</cp:revision>
  <cp:lastPrinted>2019-03-29T08:16:03Z</cp:lastPrinted>
  <dcterms:created xsi:type="dcterms:W3CDTF">2013-06-27T09:24:07Z</dcterms:created>
  <dcterms:modified xsi:type="dcterms:W3CDTF">2019-03-29T13:05:55Z</dcterms:modified>
</cp:coreProperties>
</file>