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emf" ContentType="image/x-emf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notesSlides/notesSlide4.xml" ContentType="application/vnd.openxmlformats-officedocument.presentationml.notesSlide+xml"/>
  <Override PartName="/ppt/charts/chart2.xml" ContentType="application/vnd.openxmlformats-officedocument.drawingml.chart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9" r:id="rId4"/>
    <p:sldId id="260" r:id="rId5"/>
    <p:sldId id="262" r:id="rId6"/>
    <p:sldId id="263" r:id="rId7"/>
    <p:sldId id="265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C83CB"/>
    <a:srgbClr val="F05A28"/>
    <a:srgbClr val="EBEBEB"/>
    <a:srgbClr val="000000"/>
    <a:srgbClr val="0082C8"/>
    <a:srgbClr val="2828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9D7B26C5-4107-4FEC-AEDC-1716B250A1EF}" styleName="Светлый стиль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864" y="1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2.2766769265903042E-2"/>
          <c:y val="5.592754960267219E-2"/>
          <c:w val="0.6569098531535712"/>
          <c:h val="0.7000769554275044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Лист1!$A$1</c:f>
              <c:strCache>
                <c:ptCount val="1"/>
                <c:pt idx="0">
                  <c:v> </c:v>
                </c:pt>
              </c:strCache>
            </c:strRef>
          </c:tx>
          <c:spPr>
            <a:noFill/>
          </c:spPr>
          <c:invertIfNegative val="0"/>
          <c:val>
            <c:numRef>
              <c:f>Лист1!$A$2</c:f>
              <c:numCache>
                <c:formatCode>General</c:formatCode>
                <c:ptCount val="1"/>
                <c:pt idx="0">
                  <c:v>2021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51B-48A7-8A2E-0B6E3586C24E}"/>
            </c:ext>
          </c:extLst>
        </c:ser>
        <c:ser>
          <c:idx val="1"/>
          <c:order val="1"/>
          <c:tx>
            <c:strRef>
              <c:f>Лист1!$B$1</c:f>
              <c:strCache>
                <c:ptCount val="1"/>
                <c:pt idx="0">
                  <c:v>план</c:v>
                </c:pt>
              </c:strCache>
            </c:strRef>
          </c:tx>
          <c:spPr>
            <a:solidFill>
              <a:schemeClr val="accent5">
                <a:lumMod val="75000"/>
              </a:schemeClr>
            </a:solidFill>
          </c:spPr>
          <c:invertIfNegative val="0"/>
          <c:val>
            <c:numRef>
              <c:f>Лист1!$B$2</c:f>
              <c:numCache>
                <c:formatCode>General</c:formatCode>
                <c:ptCount val="1"/>
                <c:pt idx="0">
                  <c:v>16000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051B-48A7-8A2E-0B6E3586C24E}"/>
            </c:ext>
          </c:extLst>
        </c:ser>
        <c:ser>
          <c:idx val="2"/>
          <c:order val="2"/>
          <c:tx>
            <c:strRef>
              <c:f>Лист1!$C$1</c:f>
              <c:strCache>
                <c:ptCount val="1"/>
                <c:pt idx="0">
                  <c:v>факт</c:v>
                </c:pt>
              </c:strCache>
            </c:strRef>
          </c:tx>
          <c:spPr>
            <a:solidFill>
              <a:srgbClr val="F05A28"/>
            </a:solidFill>
          </c:spPr>
          <c:invertIfNegative val="0"/>
          <c:val>
            <c:numRef>
              <c:f>Лист1!$C$2</c:f>
              <c:numCache>
                <c:formatCode>General</c:formatCode>
                <c:ptCount val="1"/>
                <c:pt idx="0">
                  <c:v>14900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051B-48A7-8A2E-0B6E3586C24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17465088"/>
        <c:axId val="117467008"/>
      </c:barChart>
      <c:catAx>
        <c:axId val="117465088"/>
        <c:scaling>
          <c:orientation val="minMax"/>
        </c:scaling>
        <c:delete val="1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ru-RU" dirty="0" smtClean="0">
                    <a:solidFill>
                      <a:srgbClr val="F05A28"/>
                    </a:solidFill>
                    <a:latin typeface="Muller Narrow ExtraBold" pitchFamily="50" charset="-52"/>
                  </a:rPr>
                  <a:t>2022</a:t>
                </a:r>
                <a:endParaRPr lang="ru-RU" dirty="0">
                  <a:solidFill>
                    <a:srgbClr val="F05A28"/>
                  </a:solidFill>
                  <a:latin typeface="Muller Narrow ExtraBold" pitchFamily="50" charset="-52"/>
                </a:endParaRPr>
              </a:p>
            </c:rich>
          </c:tx>
          <c:layout>
            <c:manualLayout>
              <c:xMode val="edge"/>
              <c:yMode val="edge"/>
              <c:x val="0.38622613931250671"/>
              <c:y val="0.7769773361311787"/>
            </c:manualLayout>
          </c:layout>
          <c:overlay val="0"/>
        </c:title>
        <c:numFmt formatCode="General" sourceLinked="1"/>
        <c:majorTickMark val="out"/>
        <c:minorTickMark val="none"/>
        <c:tickLblPos val="nextTo"/>
        <c:crossAx val="117467008"/>
        <c:crosses val="autoZero"/>
        <c:auto val="1"/>
        <c:lblAlgn val="ctr"/>
        <c:lblOffset val="100"/>
        <c:noMultiLvlLbl val="0"/>
      </c:catAx>
      <c:valAx>
        <c:axId val="117467008"/>
        <c:scaling>
          <c:orientation val="minMax"/>
        </c:scaling>
        <c:delete val="1"/>
        <c:axPos val="l"/>
        <c:numFmt formatCode="General" sourceLinked="1"/>
        <c:majorTickMark val="out"/>
        <c:minorTickMark val="none"/>
        <c:tickLblPos val="nextTo"/>
        <c:crossAx val="117465088"/>
        <c:crosses val="autoZero"/>
        <c:crossBetween val="between"/>
      </c:valAx>
      <c:spPr>
        <a:ln w="3175"/>
      </c:spPr>
    </c:plotArea>
    <c:legend>
      <c:legendPos val="r"/>
      <c:layout/>
      <c:overlay val="0"/>
      <c:txPr>
        <a:bodyPr/>
        <a:lstStyle/>
        <a:p>
          <a:pPr>
            <a:defRPr sz="1100">
              <a:latin typeface="Muller Narrow Light" pitchFamily="50" charset="-52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ru-RU" sz="6000" dirty="0" smtClean="0">
                <a:solidFill>
                  <a:schemeClr val="bg1"/>
                </a:solidFill>
                <a:latin typeface="Muller Narrow Light" pitchFamily="50" charset="-52"/>
              </a:rPr>
              <a:t>9633</a:t>
            </a:r>
            <a:endParaRPr lang="ru-RU" sz="6000" dirty="0">
              <a:solidFill>
                <a:schemeClr val="bg1"/>
              </a:solidFill>
              <a:latin typeface="Muller Narrow Light" pitchFamily="50" charset="-52"/>
            </a:endParaRPr>
          </a:p>
        </c:rich>
      </c:tx>
      <c:layout>
        <c:manualLayout>
          <c:xMode val="edge"/>
          <c:yMode val="edge"/>
          <c:x val="0.1452551568344258"/>
          <c:y val="0.30234747819586644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6.7863610870545821E-2"/>
          <c:y val="6.9427850992646784E-2"/>
          <c:w val="0.54889843230270274"/>
          <c:h val="0.91117152416002734"/>
        </c:manualLayout>
      </c:layout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Продажи</c:v>
                </c:pt>
              </c:strCache>
            </c:strRef>
          </c:tx>
          <c:dPt>
            <c:idx val="0"/>
            <c:bubble3D val="0"/>
            <c:spPr>
              <a:solidFill>
                <a:srgbClr val="0C83CB"/>
              </a:solidFill>
            </c:spPr>
            <c:extLst>
              <c:ext xmlns:c16="http://schemas.microsoft.com/office/drawing/2014/chart" uri="{C3380CC4-5D6E-409C-BE32-E72D297353CC}">
                <c16:uniqueId val="{00000001-AA15-4494-97F5-8CD81D23FFD2}"/>
              </c:ext>
            </c:extLst>
          </c:dPt>
          <c:dPt>
            <c:idx val="1"/>
            <c:bubble3D val="0"/>
            <c:spPr>
              <a:solidFill>
                <a:srgbClr val="FF0000"/>
              </a:solidFill>
            </c:spPr>
            <c:extLst>
              <c:ext xmlns:c16="http://schemas.microsoft.com/office/drawing/2014/chart" uri="{C3380CC4-5D6E-409C-BE32-E72D297353CC}">
                <c16:uniqueId val="{00000003-AA15-4494-97F5-8CD81D23FFD2}"/>
              </c:ext>
            </c:extLst>
          </c:dPt>
          <c:dPt>
            <c:idx val="2"/>
            <c:bubble3D val="0"/>
            <c:spPr>
              <a:solidFill>
                <a:srgbClr val="92D050"/>
              </a:solidFill>
            </c:spPr>
            <c:extLst>
              <c:ext xmlns:c16="http://schemas.microsoft.com/office/drawing/2014/chart" uri="{C3380CC4-5D6E-409C-BE32-E72D297353CC}">
                <c16:uniqueId val="{00000005-AA15-4494-97F5-8CD81D23FFD2}"/>
              </c:ext>
            </c:extLst>
          </c:dPt>
          <c:dPt>
            <c:idx val="3"/>
            <c:bubble3D val="0"/>
            <c:spPr>
              <a:solidFill>
                <a:srgbClr val="7030A0"/>
              </a:solidFill>
            </c:spPr>
            <c:extLst>
              <c:ext xmlns:c16="http://schemas.microsoft.com/office/drawing/2014/chart" uri="{C3380CC4-5D6E-409C-BE32-E72D297353CC}">
                <c16:uniqueId val="{00000007-AA15-4494-97F5-8CD81D23FFD2}"/>
              </c:ext>
            </c:extLst>
          </c:dPt>
          <c:dPt>
            <c:idx val="5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9-AA15-4494-97F5-8CD81D23FFD2}"/>
              </c:ext>
            </c:extLst>
          </c:dPt>
          <c:cat>
            <c:strRef>
              <c:f>Лист1!$A$2:$A$9</c:f>
              <c:strCache>
                <c:ptCount val="8"/>
                <c:pt idx="0">
                  <c:v>Ненадлежащее исполнение содержания и ремонта общего имущества многоквартирного дома</c:v>
                </c:pt>
                <c:pt idx="1">
                  <c:v>Оплата за коммунальные услуги</c:v>
                </c:pt>
                <c:pt idx="2">
                  <c:v>Нарушение нормативов обеспечения населения коммунальными услугами</c:v>
                </c:pt>
                <c:pt idx="3">
                  <c:v>Деятельность управляющих организаций</c:v>
                </c:pt>
                <c:pt idx="4">
                  <c:v>Уборка снега и сосульки</c:v>
                </c:pt>
                <c:pt idx="5">
                  <c:v>Ознакомление с данными собраний собственников</c:v>
                </c:pt>
                <c:pt idx="6">
                  <c:v>ТКО </c:v>
                </c:pt>
                <c:pt idx="7">
                  <c:v>Перепланировка и использование помещений не по назначению</c:v>
                </c:pt>
              </c:strCache>
            </c:strRef>
          </c:cat>
          <c:val>
            <c:numRef>
              <c:f>Лист1!$B$2:$B$9</c:f>
              <c:numCache>
                <c:formatCode>General</c:formatCode>
                <c:ptCount val="8"/>
                <c:pt idx="0">
                  <c:v>4344</c:v>
                </c:pt>
                <c:pt idx="1">
                  <c:v>2158</c:v>
                </c:pt>
                <c:pt idx="2">
                  <c:v>269</c:v>
                </c:pt>
                <c:pt idx="3">
                  <c:v>1764</c:v>
                </c:pt>
                <c:pt idx="4">
                  <c:v>324</c:v>
                </c:pt>
                <c:pt idx="5">
                  <c:v>314</c:v>
                </c:pt>
                <c:pt idx="6">
                  <c:v>200</c:v>
                </c:pt>
                <c:pt idx="7">
                  <c:v>238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AA15-4494-97F5-8CD81D23FFD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1423175202755254"/>
          <c:y val="1.0931329428210009E-3"/>
          <c:w val="0.36813131874236193"/>
          <c:h val="0.98453544230618917"/>
        </c:manualLayout>
      </c:layout>
      <c:overlay val="0"/>
      <c:txPr>
        <a:bodyPr/>
        <a:lstStyle/>
        <a:p>
          <a:pPr>
            <a:defRPr sz="700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6D5209-0DD1-422D-86DB-A6C7A7EE9495}" type="datetimeFigureOut">
              <a:rPr lang="ru-RU" smtClean="0"/>
              <a:t>23.01.2023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22D360-CF94-4648-B699-3A34283D42D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478577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22D360-CF94-4648-B699-3A34283D42D8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92180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22D360-CF94-4648-B699-3A34283D42D8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767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22D360-CF94-4648-B699-3A34283D42D8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1101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22D360-CF94-4648-B699-3A34283D42D8}" type="slidenum">
              <a:rPr lang="ru-RU" smtClean="0"/>
              <a:t>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1101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222D360-CF94-4648-B699-3A34283D42D8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71101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2571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51433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7715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0286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2858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5430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8001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0573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BFEA8B3-5376-47E3-8F7F-1E0D8599BEBC}" type="datetime1">
              <a:rPr lang="ru-RU" smtClean="0"/>
              <a:t>23.01.2023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D6F7E-8B1C-460B-82E1-3B6BA7A858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94766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A6C898-68FD-45F6-B56B-0824A2A3E63A}" type="datetime1">
              <a:rPr lang="ru-RU" smtClean="0"/>
              <a:t>23.01.2023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D6F7E-8B1C-460B-82E1-3B6BA7A858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14579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40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0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4FC6A4-40D5-4158-9C79-193806F6DCEB}" type="datetime1">
              <a:rPr lang="ru-RU" smtClean="0"/>
              <a:t>23.01.2023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D6F7E-8B1C-460B-82E1-3B6BA7A858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71388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FE218-2AB2-48EC-8656-E9C314D59531}" type="datetime1">
              <a:rPr lang="ru-RU" smtClean="0"/>
              <a:t>23.01.2023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D6F7E-8B1C-460B-82E1-3B6BA7A858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591762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225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5"/>
            <a:ext cx="7772400" cy="1500187"/>
          </a:xfrm>
        </p:spPr>
        <p:txBody>
          <a:bodyPr anchor="b"/>
          <a:lstStyle>
            <a:lvl1pPr marL="0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1pPr>
            <a:lvl2pPr marL="257169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2pPr>
            <a:lvl3pPr marL="514338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3pPr>
            <a:lvl4pPr marL="771506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4pPr>
            <a:lvl5pPr marL="102867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5pPr>
            <a:lvl6pPr marL="1285843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6pPr>
            <a:lvl7pPr marL="1543012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7pPr>
            <a:lvl8pPr marL="1800180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8pPr>
            <a:lvl9pPr marL="2057349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FBE639-D17E-4049-BFE5-D655EDDB6D97}" type="datetime1">
              <a:rPr lang="ru-RU" smtClean="0"/>
              <a:t>23.01.2023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D6F7E-8B1C-460B-82E1-3B6BA7A858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011223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2"/>
            <a:ext cx="4038600" cy="4525963"/>
          </a:xfrm>
        </p:spPr>
        <p:txBody>
          <a:bodyPr/>
          <a:lstStyle>
            <a:lvl1pPr>
              <a:defRPr sz="1575"/>
            </a:lvl1pPr>
            <a:lvl2pPr>
              <a:defRPr sz="1350"/>
            </a:lvl2pPr>
            <a:lvl3pPr>
              <a:defRPr sz="1125"/>
            </a:lvl3pPr>
            <a:lvl4pPr>
              <a:defRPr sz="1013"/>
            </a:lvl4pPr>
            <a:lvl5pPr>
              <a:defRPr sz="1013"/>
            </a:lvl5pPr>
            <a:lvl6pPr>
              <a:defRPr sz="1013"/>
            </a:lvl6pPr>
            <a:lvl7pPr>
              <a:defRPr sz="1013"/>
            </a:lvl7pPr>
            <a:lvl8pPr>
              <a:defRPr sz="1013"/>
            </a:lvl8pPr>
            <a:lvl9pPr>
              <a:defRPr sz="1013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2"/>
            <a:ext cx="4038600" cy="4525963"/>
          </a:xfrm>
        </p:spPr>
        <p:txBody>
          <a:bodyPr/>
          <a:lstStyle>
            <a:lvl1pPr>
              <a:defRPr sz="1575"/>
            </a:lvl1pPr>
            <a:lvl2pPr>
              <a:defRPr sz="1350"/>
            </a:lvl2pPr>
            <a:lvl3pPr>
              <a:defRPr sz="1125"/>
            </a:lvl3pPr>
            <a:lvl4pPr>
              <a:defRPr sz="1013"/>
            </a:lvl4pPr>
            <a:lvl5pPr>
              <a:defRPr sz="1013"/>
            </a:lvl5pPr>
            <a:lvl6pPr>
              <a:defRPr sz="1013"/>
            </a:lvl6pPr>
            <a:lvl7pPr>
              <a:defRPr sz="1013"/>
            </a:lvl7pPr>
            <a:lvl8pPr>
              <a:defRPr sz="1013"/>
            </a:lvl8pPr>
            <a:lvl9pPr>
              <a:defRPr sz="1013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8B2707-EB05-45EC-AA7F-D4770C35441F}" type="datetime1">
              <a:rPr lang="ru-RU" smtClean="0"/>
              <a:t>23.01.2023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D6F7E-8B1C-460B-82E1-3B6BA7A858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19182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2" y="1535113"/>
            <a:ext cx="4040188" cy="63976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69" indent="0">
              <a:buNone/>
              <a:defRPr sz="1125" b="1"/>
            </a:lvl2pPr>
            <a:lvl3pPr marL="514338" indent="0">
              <a:buNone/>
              <a:defRPr sz="1013" b="1"/>
            </a:lvl3pPr>
            <a:lvl4pPr marL="771506" indent="0">
              <a:buNone/>
              <a:defRPr sz="900" b="1"/>
            </a:lvl4pPr>
            <a:lvl5pPr marL="1028675" indent="0">
              <a:buNone/>
              <a:defRPr sz="900" b="1"/>
            </a:lvl5pPr>
            <a:lvl6pPr marL="1285843" indent="0">
              <a:buNone/>
              <a:defRPr sz="900" b="1"/>
            </a:lvl6pPr>
            <a:lvl7pPr marL="1543012" indent="0">
              <a:buNone/>
              <a:defRPr sz="900" b="1"/>
            </a:lvl7pPr>
            <a:lvl8pPr marL="1800180" indent="0">
              <a:buNone/>
              <a:defRPr sz="900" b="1"/>
            </a:lvl8pPr>
            <a:lvl9pPr marL="2057349" indent="0">
              <a:buNone/>
              <a:defRPr sz="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2" y="2174875"/>
            <a:ext cx="4040188" cy="3951288"/>
          </a:xfrm>
        </p:spPr>
        <p:txBody>
          <a:bodyPr/>
          <a:lstStyle>
            <a:lvl1pPr>
              <a:defRPr sz="1350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2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69" indent="0">
              <a:buNone/>
              <a:defRPr sz="1125" b="1"/>
            </a:lvl2pPr>
            <a:lvl3pPr marL="514338" indent="0">
              <a:buNone/>
              <a:defRPr sz="1013" b="1"/>
            </a:lvl3pPr>
            <a:lvl4pPr marL="771506" indent="0">
              <a:buNone/>
              <a:defRPr sz="900" b="1"/>
            </a:lvl4pPr>
            <a:lvl5pPr marL="1028675" indent="0">
              <a:buNone/>
              <a:defRPr sz="900" b="1"/>
            </a:lvl5pPr>
            <a:lvl6pPr marL="1285843" indent="0">
              <a:buNone/>
              <a:defRPr sz="900" b="1"/>
            </a:lvl6pPr>
            <a:lvl7pPr marL="1543012" indent="0">
              <a:buNone/>
              <a:defRPr sz="900" b="1"/>
            </a:lvl7pPr>
            <a:lvl8pPr marL="1800180" indent="0">
              <a:buNone/>
              <a:defRPr sz="900" b="1"/>
            </a:lvl8pPr>
            <a:lvl9pPr marL="2057349" indent="0">
              <a:buNone/>
              <a:defRPr sz="9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1350"/>
            </a:lvl1pPr>
            <a:lvl2pPr>
              <a:defRPr sz="1125"/>
            </a:lvl2pPr>
            <a:lvl3pPr>
              <a:defRPr sz="1013"/>
            </a:lvl3pPr>
            <a:lvl4pPr>
              <a:defRPr sz="900"/>
            </a:lvl4pPr>
            <a:lvl5pPr>
              <a:defRPr sz="900"/>
            </a:lvl5pPr>
            <a:lvl6pPr>
              <a:defRPr sz="900"/>
            </a:lvl6pPr>
            <a:lvl7pPr>
              <a:defRPr sz="900"/>
            </a:lvl7pPr>
            <a:lvl8pPr>
              <a:defRPr sz="900"/>
            </a:lvl8pPr>
            <a:lvl9pPr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5152D2-4059-4E2F-AB84-894ED45E8C9D}" type="datetime1">
              <a:rPr lang="ru-RU" smtClean="0"/>
              <a:t>23.01.2023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D6F7E-8B1C-460B-82E1-3B6BA7A858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06217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36E55-CAA5-416B-A138-CF82FCDFF13F}" type="datetime1">
              <a:rPr lang="ru-RU" smtClean="0"/>
              <a:t>23.01.2023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D6F7E-8B1C-460B-82E1-3B6BA7A858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25383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E4F378-9074-457B-9F91-9714C28AE300}" type="datetime1">
              <a:rPr lang="ru-RU" smtClean="0"/>
              <a:t>23.01.2023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D6F7E-8B1C-460B-82E1-3B6BA7A858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67137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2" y="273050"/>
            <a:ext cx="3008313" cy="1162050"/>
          </a:xfrm>
        </p:spPr>
        <p:txBody>
          <a:bodyPr anchor="b"/>
          <a:lstStyle>
            <a:lvl1pPr algn="l">
              <a:defRPr sz="1125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1" y="273052"/>
            <a:ext cx="5111751" cy="5853113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788"/>
            </a:lvl1pPr>
            <a:lvl2pPr marL="257169" indent="0">
              <a:buNone/>
              <a:defRPr sz="675"/>
            </a:lvl2pPr>
            <a:lvl3pPr marL="514338" indent="0">
              <a:buNone/>
              <a:defRPr sz="563"/>
            </a:lvl3pPr>
            <a:lvl4pPr marL="771506" indent="0">
              <a:buNone/>
              <a:defRPr sz="506"/>
            </a:lvl4pPr>
            <a:lvl5pPr marL="1028675" indent="0">
              <a:buNone/>
              <a:defRPr sz="506"/>
            </a:lvl5pPr>
            <a:lvl6pPr marL="1285843" indent="0">
              <a:buNone/>
              <a:defRPr sz="506"/>
            </a:lvl6pPr>
            <a:lvl7pPr marL="1543012" indent="0">
              <a:buNone/>
              <a:defRPr sz="506"/>
            </a:lvl7pPr>
            <a:lvl8pPr marL="1800180" indent="0">
              <a:buNone/>
              <a:defRPr sz="506"/>
            </a:lvl8pPr>
            <a:lvl9pPr marL="2057349" indent="0">
              <a:buNone/>
              <a:defRPr sz="506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57F424-3C3F-4DA8-9998-5647F84D71AB}" type="datetime1">
              <a:rPr lang="ru-RU" smtClean="0"/>
              <a:t>23.01.2023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D6F7E-8B1C-460B-82E1-3B6BA7A858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521069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1"/>
            <a:ext cx="5486400" cy="566738"/>
          </a:xfrm>
        </p:spPr>
        <p:txBody>
          <a:bodyPr anchor="b"/>
          <a:lstStyle>
            <a:lvl1pPr algn="l">
              <a:defRPr sz="1125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1800"/>
            </a:lvl1pPr>
            <a:lvl2pPr marL="257169" indent="0">
              <a:buNone/>
              <a:defRPr sz="1575"/>
            </a:lvl2pPr>
            <a:lvl3pPr marL="514338" indent="0">
              <a:buNone/>
              <a:defRPr sz="1350"/>
            </a:lvl3pPr>
            <a:lvl4pPr marL="771506" indent="0">
              <a:buNone/>
              <a:defRPr sz="1125"/>
            </a:lvl4pPr>
            <a:lvl5pPr marL="1028675" indent="0">
              <a:buNone/>
              <a:defRPr sz="1125"/>
            </a:lvl5pPr>
            <a:lvl6pPr marL="1285843" indent="0">
              <a:buNone/>
              <a:defRPr sz="1125"/>
            </a:lvl6pPr>
            <a:lvl7pPr marL="1543012" indent="0">
              <a:buNone/>
              <a:defRPr sz="1125"/>
            </a:lvl7pPr>
            <a:lvl8pPr marL="1800180" indent="0">
              <a:buNone/>
              <a:defRPr sz="1125"/>
            </a:lvl8pPr>
            <a:lvl9pPr marL="2057349" indent="0">
              <a:buNone/>
              <a:defRPr sz="1125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9"/>
            <a:ext cx="5486400" cy="804862"/>
          </a:xfrm>
        </p:spPr>
        <p:txBody>
          <a:bodyPr/>
          <a:lstStyle>
            <a:lvl1pPr marL="0" indent="0">
              <a:buNone/>
              <a:defRPr sz="788"/>
            </a:lvl1pPr>
            <a:lvl2pPr marL="257169" indent="0">
              <a:buNone/>
              <a:defRPr sz="675"/>
            </a:lvl2pPr>
            <a:lvl3pPr marL="514338" indent="0">
              <a:buNone/>
              <a:defRPr sz="563"/>
            </a:lvl3pPr>
            <a:lvl4pPr marL="771506" indent="0">
              <a:buNone/>
              <a:defRPr sz="506"/>
            </a:lvl4pPr>
            <a:lvl5pPr marL="1028675" indent="0">
              <a:buNone/>
              <a:defRPr sz="506"/>
            </a:lvl5pPr>
            <a:lvl6pPr marL="1285843" indent="0">
              <a:buNone/>
              <a:defRPr sz="506"/>
            </a:lvl6pPr>
            <a:lvl7pPr marL="1543012" indent="0">
              <a:buNone/>
              <a:defRPr sz="506"/>
            </a:lvl7pPr>
            <a:lvl8pPr marL="1800180" indent="0">
              <a:buNone/>
              <a:defRPr sz="506"/>
            </a:lvl8pPr>
            <a:lvl9pPr marL="2057349" indent="0">
              <a:buNone/>
              <a:defRPr sz="506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4DA30-B1ED-40F0-A845-17F09B4A3E38}" type="datetime1">
              <a:rPr lang="ru-RU" smtClean="0"/>
              <a:t>23.01.2023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D6F7E-8B1C-460B-82E1-3B6BA7A858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43426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3DD345-A389-408F-BF3A-B8A466FDEDA2}" type="datetime1">
              <a:rPr lang="ru-RU" smtClean="0"/>
              <a:t>23.01.2023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8D6F7E-8B1C-460B-82E1-3B6BA7A8586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16993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514338" rtl="0" eaLnBrk="1" latinLnBrk="0" hangingPunct="1"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2877" indent="-192877" algn="l" defTabSz="514338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17899" indent="-160730" algn="l" defTabSz="514338" rtl="0" eaLnBrk="1" latinLnBrk="0" hangingPunct="1">
        <a:spcBef>
          <a:spcPct val="20000"/>
        </a:spcBef>
        <a:buFont typeface="Arial" pitchFamily="34" charset="0"/>
        <a:buChar char="–"/>
        <a:defRPr sz="1575" kern="1200">
          <a:solidFill>
            <a:schemeClr val="tx1"/>
          </a:solidFill>
          <a:latin typeface="+mn-lt"/>
          <a:ea typeface="+mn-ea"/>
          <a:cs typeface="+mn-cs"/>
        </a:defRPr>
      </a:lvl2pPr>
      <a:lvl3pPr marL="642922" indent="-128585" algn="l" defTabSz="514338" rtl="0" eaLnBrk="1" latinLnBrk="0" hangingPunct="1">
        <a:spcBef>
          <a:spcPct val="20000"/>
        </a:spcBef>
        <a:buFont typeface="Arial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900090" indent="-128585" algn="l" defTabSz="514338" rtl="0" eaLnBrk="1" latinLnBrk="0" hangingPunct="1">
        <a:spcBef>
          <a:spcPct val="20000"/>
        </a:spcBef>
        <a:buFont typeface="Arial" pitchFamily="34" charset="0"/>
        <a:buChar char="–"/>
        <a:defRPr sz="1125" kern="1200">
          <a:solidFill>
            <a:schemeClr val="tx1"/>
          </a:solidFill>
          <a:latin typeface="+mn-lt"/>
          <a:ea typeface="+mn-ea"/>
          <a:cs typeface="+mn-cs"/>
        </a:defRPr>
      </a:lvl4pPr>
      <a:lvl5pPr marL="1157258" indent="-128585" algn="l" defTabSz="514338" rtl="0" eaLnBrk="1" latinLnBrk="0" hangingPunct="1">
        <a:spcBef>
          <a:spcPct val="20000"/>
        </a:spcBef>
        <a:buFont typeface="Arial" pitchFamily="34" charset="0"/>
        <a:buChar char="»"/>
        <a:defRPr sz="1125" kern="1200">
          <a:solidFill>
            <a:schemeClr val="tx1"/>
          </a:solidFill>
          <a:latin typeface="+mn-lt"/>
          <a:ea typeface="+mn-ea"/>
          <a:cs typeface="+mn-cs"/>
        </a:defRPr>
      </a:lvl5pPr>
      <a:lvl6pPr marL="1414427" indent="-128585" algn="l" defTabSz="514338" rtl="0" eaLnBrk="1" latinLnBrk="0" hangingPunct="1">
        <a:spcBef>
          <a:spcPct val="20000"/>
        </a:spcBef>
        <a:buFont typeface="Arial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6pPr>
      <a:lvl7pPr marL="1671596" indent="-128585" algn="l" defTabSz="514338" rtl="0" eaLnBrk="1" latinLnBrk="0" hangingPunct="1">
        <a:spcBef>
          <a:spcPct val="20000"/>
        </a:spcBef>
        <a:buFont typeface="Arial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7pPr>
      <a:lvl8pPr marL="1928765" indent="-128585" algn="l" defTabSz="514338" rtl="0" eaLnBrk="1" latinLnBrk="0" hangingPunct="1">
        <a:spcBef>
          <a:spcPct val="20000"/>
        </a:spcBef>
        <a:buFont typeface="Arial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8pPr>
      <a:lvl9pPr marL="2185933" indent="-128585" algn="l" defTabSz="514338" rtl="0" eaLnBrk="1" latinLnBrk="0" hangingPunct="1">
        <a:spcBef>
          <a:spcPct val="20000"/>
        </a:spcBef>
        <a:buFont typeface="Arial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51433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69" algn="l" defTabSz="51433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38" algn="l" defTabSz="51433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06" algn="l" defTabSz="51433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675" algn="l" defTabSz="51433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43" algn="l" defTabSz="51433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12" algn="l" defTabSz="51433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180" algn="l" defTabSz="51433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349" algn="l" defTabSz="514338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emf"/><Relationship Id="rId4" Type="http://schemas.openxmlformats.org/officeDocument/2006/relationships/image" Target="../media/image37.sv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emf"/><Relationship Id="rId4" Type="http://schemas.openxmlformats.org/officeDocument/2006/relationships/image" Target="../media/image7.e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9.emf"/><Relationship Id="rId7" Type="http://schemas.openxmlformats.org/officeDocument/2006/relationships/image" Target="../media/image13.e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emf"/><Relationship Id="rId5" Type="http://schemas.openxmlformats.org/officeDocument/2006/relationships/image" Target="../media/image11.emf"/><Relationship Id="rId4" Type="http://schemas.openxmlformats.org/officeDocument/2006/relationships/image" Target="../media/image10.emf"/><Relationship Id="rId9" Type="http://schemas.openxmlformats.org/officeDocument/2006/relationships/chart" Target="../charts/char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13E5FE43-CD68-C342-9095-2FE190F9DEAB}"/>
              </a:ext>
            </a:extLst>
          </p:cNvPr>
          <p:cNvSpPr/>
          <p:nvPr/>
        </p:nvSpPr>
        <p:spPr>
          <a:xfrm>
            <a:off x="-759" y="2132856"/>
            <a:ext cx="9144000" cy="4725144"/>
          </a:xfrm>
          <a:prstGeom prst="rect">
            <a:avLst/>
          </a:prstGeom>
          <a:solidFill>
            <a:srgbClr val="0082C8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514338">
              <a:defRPr/>
            </a:pPr>
            <a:endParaRPr lang="ru-RU" sz="4049" kern="0" dirty="0">
              <a:solidFill>
                <a:srgbClr val="F05A28"/>
              </a:solidFill>
              <a:latin typeface="Calibri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658642" y="6421241"/>
            <a:ext cx="1825198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05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Издание </a:t>
            </a:r>
            <a:r>
              <a:rPr lang="ru-RU" sz="105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105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05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2022 </a:t>
            </a:r>
            <a:r>
              <a:rPr lang="ru-RU" sz="105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год</a:t>
            </a:r>
          </a:p>
        </p:txBody>
      </p:sp>
      <p:sp>
        <p:nvSpPr>
          <p:cNvPr id="9" name="Rectangle 5"/>
          <p:cNvSpPr txBox="1">
            <a:spLocks noChangeArrowheads="1"/>
          </p:cNvSpPr>
          <p:nvPr/>
        </p:nvSpPr>
        <p:spPr>
          <a:xfrm>
            <a:off x="1043608" y="2258226"/>
            <a:ext cx="5832648" cy="3042982"/>
          </a:xfrm>
          <a:prstGeom prst="rect">
            <a:avLst/>
          </a:prstGeom>
        </p:spPr>
        <p:txBody>
          <a:bodyPr>
            <a:normAutofit fontScale="7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36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Georgia" panose="02040502050405020303" pitchFamily="18" charset="0"/>
                <a:cs typeface="Times New Roman" pitchFamily="18" charset="0"/>
              </a:rPr>
              <a:t>Открытый бюджет</a:t>
            </a:r>
          </a:p>
          <a:p>
            <a:pPr algn="l"/>
            <a:endParaRPr lang="ru-RU" sz="2250" b="1" dirty="0">
              <a:ln w="0"/>
              <a:solidFill>
                <a:schemeClr val="bg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Georgia" panose="02040502050405020303" pitchFamily="18" charset="0"/>
              <a:cs typeface="Times New Roman" pitchFamily="18" charset="0"/>
            </a:endParaRPr>
          </a:p>
          <a:p>
            <a:pPr algn="l"/>
            <a:r>
              <a:rPr lang="ru-RU" sz="3000" b="1" dirty="0" smtClean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Georgia" panose="02040502050405020303" pitchFamily="18" charset="0"/>
                <a:cs typeface="Times New Roman" pitchFamily="18" charset="0"/>
              </a:rPr>
              <a:t>Министерства государственного жилищного и строительного надзора</a:t>
            </a:r>
            <a:r>
              <a:rPr lang="ru-RU" sz="30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Georgia" panose="02040502050405020303" pitchFamily="18" charset="0"/>
                <a:cs typeface="Times New Roman" pitchFamily="18" charset="0"/>
              </a:rPr>
              <a:t> </a:t>
            </a:r>
            <a:r>
              <a:rPr lang="ru-RU" sz="3000" b="1" dirty="0" smtClean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Georgia" panose="02040502050405020303" pitchFamily="18" charset="0"/>
                <a:cs typeface="Times New Roman" pitchFamily="18" charset="0"/>
              </a:rPr>
              <a:t>Мурманской </a:t>
            </a:r>
            <a:r>
              <a:rPr lang="ru-RU" sz="30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Georgia" panose="02040502050405020303" pitchFamily="18" charset="0"/>
                <a:cs typeface="Times New Roman" pitchFamily="18" charset="0"/>
              </a:rPr>
              <a:t>области</a:t>
            </a:r>
          </a:p>
          <a:p>
            <a:endParaRPr lang="ru-RU" sz="1950" b="1" dirty="0">
              <a:ln w="0"/>
              <a:solidFill>
                <a:schemeClr val="bg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Georgia" panose="02040502050405020303" pitchFamily="18" charset="0"/>
              <a:cs typeface="Times New Roman" pitchFamily="18" charset="0"/>
            </a:endParaRPr>
          </a:p>
          <a:p>
            <a:pPr algn="l"/>
            <a:endParaRPr lang="ru-RU" sz="2175" b="1" dirty="0">
              <a:ln w="0"/>
              <a:solidFill>
                <a:schemeClr val="bg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Georgia" panose="02040502050405020303" pitchFamily="18" charset="0"/>
              <a:cs typeface="Times New Roman" pitchFamily="18" charset="0"/>
            </a:endParaRPr>
          </a:p>
          <a:p>
            <a:pPr algn="l"/>
            <a:endParaRPr lang="ru-RU" sz="2175" b="1" dirty="0">
              <a:ln w="0"/>
              <a:solidFill>
                <a:schemeClr val="bg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Georgia" panose="02040502050405020303" pitchFamily="18" charset="0"/>
              <a:cs typeface="Times New Roman" pitchFamily="18" charset="0"/>
            </a:endParaRPr>
          </a:p>
          <a:p>
            <a:pPr algn="l"/>
            <a:r>
              <a:rPr lang="ru-RU" sz="2175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Georgia" panose="02040502050405020303" pitchFamily="18" charset="0"/>
                <a:cs typeface="Times New Roman" pitchFamily="18" charset="0"/>
              </a:rPr>
              <a:t>Исполнение за </a:t>
            </a:r>
            <a:r>
              <a:rPr lang="ru-RU" sz="2175" b="1" dirty="0" smtClean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Georgia" panose="02040502050405020303" pitchFamily="18" charset="0"/>
                <a:cs typeface="Times New Roman" pitchFamily="18" charset="0"/>
              </a:rPr>
              <a:t>9 месяцев 2022 года </a:t>
            </a:r>
            <a:endParaRPr lang="ru-RU" sz="2175" b="1" dirty="0">
              <a:ln w="0"/>
              <a:solidFill>
                <a:schemeClr val="bg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Georgia" panose="02040502050405020303" pitchFamily="18" charset="0"/>
              <a:cs typeface="Times New Roman" pitchFamily="18" charset="0"/>
            </a:endParaRPr>
          </a:p>
          <a:p>
            <a:pPr algn="l"/>
            <a:r>
              <a:rPr lang="ru-RU" sz="2175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Georgia" panose="02040502050405020303" pitchFamily="18" charset="0"/>
                <a:cs typeface="Times New Roman" pitchFamily="18" charset="0"/>
              </a:rPr>
              <a:t>и плановые назначения на </a:t>
            </a:r>
            <a:r>
              <a:rPr lang="ru-RU" sz="2175" b="1" dirty="0" smtClean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Georgia" panose="02040502050405020303" pitchFamily="18" charset="0"/>
                <a:cs typeface="Times New Roman" pitchFamily="18" charset="0"/>
              </a:rPr>
              <a:t>2023-2024 </a:t>
            </a:r>
            <a:r>
              <a:rPr lang="ru-RU" sz="2175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Georgia" panose="02040502050405020303" pitchFamily="18" charset="0"/>
                <a:cs typeface="Times New Roman" pitchFamily="18" charset="0"/>
              </a:rPr>
              <a:t>годы</a:t>
            </a:r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1115616" y="3933056"/>
            <a:ext cx="1204016" cy="0"/>
          </a:xfrm>
          <a:prstGeom prst="line">
            <a:avLst/>
          </a:prstGeom>
          <a:ln w="571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7092280" y="6085618"/>
            <a:ext cx="1825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05A28"/>
                </a:solidFill>
                <a:latin typeface="Muller Narrow ExtraBold" pitchFamily="50" charset="-52"/>
                <a:cs typeface="Times New Roman" panose="02020603050405020304" pitchFamily="18" charset="0"/>
              </a:rPr>
              <a:t>#</a:t>
            </a:r>
            <a:r>
              <a:rPr lang="ru-RU" b="1" dirty="0">
                <a:solidFill>
                  <a:srgbClr val="F05A28"/>
                </a:solidFill>
                <a:latin typeface="Muller Narrow ExtraBold" pitchFamily="50" charset="-52"/>
                <a:cs typeface="Times New Roman" panose="02020603050405020304" pitchFamily="18" charset="0"/>
              </a:rPr>
              <a:t>насевережить</a:t>
            </a:r>
            <a:endParaRPr lang="ru-RU" dirty="0">
              <a:solidFill>
                <a:srgbClr val="F05A28"/>
              </a:solidFill>
              <a:latin typeface="Muller Narrow ExtraBold" pitchFamily="50" charset="-52"/>
              <a:cs typeface="Times New Roman" panose="02020603050405020304" pitchFamily="18" charset="0"/>
            </a:endParaRPr>
          </a:p>
        </p:txBody>
      </p:sp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4699995B-5023-024E-9307-89A9FE434FC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4866" y="692696"/>
            <a:ext cx="3429532" cy="10086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05785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79512" y="22495"/>
            <a:ext cx="8964488" cy="814218"/>
          </a:xfrm>
        </p:spPr>
        <p:txBody>
          <a:bodyPr>
            <a:normAutofit/>
          </a:bodyPr>
          <a:lstStyle/>
          <a:p>
            <a:r>
              <a:rPr lang="ru-RU" sz="2000" dirty="0" smtClean="0">
                <a:latin typeface="Muller Narrow Light" pitchFamily="50" charset="-52"/>
              </a:rPr>
              <a:t>СТРУКТУРА МИНИСТЕРСТВА ГОСУДАРСТВЕННОГО ЖИЛИЩНОГО И СТРОИТЕЛЬНОГО НАДЗОРА МУРМАНСКОЙ ОБЛАСТИ</a:t>
            </a:r>
            <a:endParaRPr lang="ru-RU" sz="2000" dirty="0">
              <a:latin typeface="Muller Narrow Light" pitchFamily="50" charset="-52"/>
            </a:endParaRPr>
          </a:p>
        </p:txBody>
      </p:sp>
      <p:sp>
        <p:nvSpPr>
          <p:cNvPr id="8" name="Скругленный прямоугольник 7">
            <a:extLst>
              <a:ext uri="{FF2B5EF4-FFF2-40B4-BE49-F238E27FC236}">
                <a16:creationId xmlns:a16="http://schemas.microsoft.com/office/drawing/2014/main" id="{7CC2188C-8EC3-1349-9B4B-871FC5C197BC}"/>
              </a:ext>
            </a:extLst>
          </p:cNvPr>
          <p:cNvSpPr/>
          <p:nvPr/>
        </p:nvSpPr>
        <p:spPr>
          <a:xfrm>
            <a:off x="107504" y="696908"/>
            <a:ext cx="8928992" cy="1003900"/>
          </a:xfrm>
          <a:prstGeom prst="roundRect">
            <a:avLst/>
          </a:prstGeom>
          <a:solidFill>
            <a:srgbClr val="F05A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b="1" dirty="0" smtClean="0"/>
              <a:t>	</a:t>
            </a:r>
            <a:r>
              <a:rPr lang="ru-RU" sz="1600" b="1" dirty="0" smtClean="0">
                <a:latin typeface="Muller Narrow Light" pitchFamily="50" charset="-52"/>
              </a:rPr>
              <a:t>Министерство создано </a:t>
            </a:r>
            <a:r>
              <a:rPr lang="ru-RU" sz="1600" b="1" dirty="0">
                <a:latin typeface="Muller Narrow Light" pitchFamily="50" charset="-52"/>
              </a:rPr>
              <a:t> </a:t>
            </a:r>
            <a:r>
              <a:rPr lang="ru-RU" sz="1600" b="1" dirty="0" smtClean="0">
                <a:latin typeface="Muller Narrow Light" pitchFamily="50" charset="-52"/>
              </a:rPr>
              <a:t>                               Положение о Министерстве государственного</a:t>
            </a:r>
          </a:p>
          <a:p>
            <a:r>
              <a:rPr lang="ru-RU" sz="1600" b="1" dirty="0">
                <a:latin typeface="Muller Narrow Light" pitchFamily="50" charset="-52"/>
              </a:rPr>
              <a:t>	</a:t>
            </a:r>
            <a:r>
              <a:rPr lang="ru-RU" sz="1600" b="1" dirty="0" smtClean="0">
                <a:latin typeface="Muller Narrow Light" pitchFamily="50" charset="-52"/>
              </a:rPr>
              <a:t>в 2002 году			жилищного и строительного надзора МО               </a:t>
            </a:r>
          </a:p>
          <a:p>
            <a:r>
              <a:rPr lang="ru-RU" sz="1600" b="1" dirty="0">
                <a:latin typeface="Muller Narrow Light" pitchFamily="50" charset="-52"/>
              </a:rPr>
              <a:t> </a:t>
            </a:r>
            <a:r>
              <a:rPr lang="ru-RU" sz="1600" b="1" dirty="0" smtClean="0">
                <a:latin typeface="Muller Narrow Light" pitchFamily="50" charset="-52"/>
              </a:rPr>
              <a:t>                                                                                                      утверждено постановлением ПМО </a:t>
            </a:r>
          </a:p>
          <a:p>
            <a:r>
              <a:rPr lang="ru-RU" sz="1600" b="1" dirty="0">
                <a:latin typeface="Muller Narrow Light" pitchFamily="50" charset="-52"/>
              </a:rPr>
              <a:t>	</a:t>
            </a:r>
            <a:r>
              <a:rPr lang="ru-RU" sz="1600" b="1" dirty="0" smtClean="0">
                <a:latin typeface="Muller Narrow Light" pitchFamily="50" charset="-52"/>
              </a:rPr>
              <a:t>				               от 27.12.2021 № 995-ПП</a:t>
            </a:r>
            <a:endParaRPr lang="ru-RU" sz="1600" b="1" dirty="0">
              <a:latin typeface="Muller Narrow Light" pitchFamily="50" charset="-52"/>
            </a:endParaRPr>
          </a:p>
        </p:txBody>
      </p:sp>
      <p:pic>
        <p:nvPicPr>
          <p:cNvPr id="9" name="Рисунок 8">
            <a:extLst>
              <a:ext uri="{FF2B5EF4-FFF2-40B4-BE49-F238E27FC236}">
                <a16:creationId xmlns:a16="http://schemas.microsoft.com/office/drawing/2014/main" id="{25E2E2C1-ED70-9A4D-B96B-9019710EFA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9512" y="766810"/>
            <a:ext cx="792088" cy="792088"/>
          </a:xfrm>
          <a:prstGeom prst="rect">
            <a:avLst/>
          </a:prstGeom>
        </p:spPr>
      </p:pic>
      <p:pic>
        <p:nvPicPr>
          <p:cNvPr id="10" name="Рисунок 9">
            <a:extLst>
              <a:ext uri="{FF2B5EF4-FFF2-40B4-BE49-F238E27FC236}">
                <a16:creationId xmlns:a16="http://schemas.microsoft.com/office/drawing/2014/main" id="{313DBF27-95F4-CD44-AA10-2FCD3A4A49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63888" y="735221"/>
            <a:ext cx="864096" cy="894957"/>
          </a:xfrm>
          <a:prstGeom prst="rect">
            <a:avLst/>
          </a:prstGeom>
        </p:spPr>
      </p:pic>
      <p:sp>
        <p:nvSpPr>
          <p:cNvPr id="11" name="Скругленный прямоугольник 10">
            <a:extLst>
              <a:ext uri="{FF2B5EF4-FFF2-40B4-BE49-F238E27FC236}">
                <a16:creationId xmlns:a16="http://schemas.microsoft.com/office/drawing/2014/main" id="{3DB33A97-18F4-9848-BC62-D4EC5784934E}"/>
              </a:ext>
            </a:extLst>
          </p:cNvPr>
          <p:cNvSpPr/>
          <p:nvPr/>
        </p:nvSpPr>
        <p:spPr>
          <a:xfrm>
            <a:off x="982314" y="1815291"/>
            <a:ext cx="7092389" cy="1082079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rgbClr val="0C83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rgbClr val="0C83CB"/>
                </a:solidFill>
                <a:latin typeface="Muller Narrow ExtraBold" pitchFamily="50" charset="-52"/>
              </a:rPr>
              <a:t>МИНИСТР ГОСУДАРСТВЕННОГО ЖИЛИЩНОГО И СТРОИТЕЛЬНОГО НАДЗОРА МУРМАНСКОЙ ОБЛАСТИ</a:t>
            </a:r>
          </a:p>
          <a:p>
            <a:pPr algn="ctr"/>
            <a:r>
              <a:rPr lang="ru-RU" sz="1600" b="1" dirty="0" smtClean="0">
                <a:solidFill>
                  <a:srgbClr val="F05A28"/>
                </a:solidFill>
                <a:latin typeface="Muller Narrow ExtraBold" pitchFamily="50" charset="-52"/>
              </a:rPr>
              <a:t>Кузнецова Алена Александровна</a:t>
            </a:r>
            <a:endParaRPr lang="ru-RU" sz="1600" b="1" dirty="0">
              <a:solidFill>
                <a:srgbClr val="F05A28"/>
              </a:solidFill>
              <a:latin typeface="Muller Narrow ExtraBold" pitchFamily="50" charset="-52"/>
            </a:endParaRPr>
          </a:p>
        </p:txBody>
      </p:sp>
      <p:sp>
        <p:nvSpPr>
          <p:cNvPr id="12" name="Скругленный прямоугольник 11">
            <a:extLst>
              <a:ext uri="{FF2B5EF4-FFF2-40B4-BE49-F238E27FC236}">
                <a16:creationId xmlns:a16="http://schemas.microsoft.com/office/drawing/2014/main" id="{3DB33A97-18F4-9848-BC62-D4EC5784934E}"/>
              </a:ext>
            </a:extLst>
          </p:cNvPr>
          <p:cNvSpPr/>
          <p:nvPr/>
        </p:nvSpPr>
        <p:spPr>
          <a:xfrm>
            <a:off x="575556" y="3030620"/>
            <a:ext cx="1806314" cy="48115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rgbClr val="0C83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solidFill>
                  <a:srgbClr val="0C83CB"/>
                </a:solidFill>
                <a:latin typeface="Muller Narrow Light" pitchFamily="50" charset="-52"/>
              </a:rPr>
              <a:t>ЗАМЕСТИТЕЛЬ МИНИСТРА</a:t>
            </a:r>
            <a:endParaRPr lang="ru-RU" sz="1100" b="1" dirty="0">
              <a:solidFill>
                <a:srgbClr val="F05A28"/>
              </a:solidFill>
              <a:latin typeface="Muller Narrow Light" pitchFamily="50" charset="-52"/>
            </a:endParaRPr>
          </a:p>
        </p:txBody>
      </p:sp>
      <p:sp>
        <p:nvSpPr>
          <p:cNvPr id="13" name="Скругленный прямоугольник 12">
            <a:extLst>
              <a:ext uri="{FF2B5EF4-FFF2-40B4-BE49-F238E27FC236}">
                <a16:creationId xmlns:a16="http://schemas.microsoft.com/office/drawing/2014/main" id="{3DB33A97-18F4-9848-BC62-D4EC5784934E}"/>
              </a:ext>
            </a:extLst>
          </p:cNvPr>
          <p:cNvSpPr/>
          <p:nvPr/>
        </p:nvSpPr>
        <p:spPr>
          <a:xfrm>
            <a:off x="6472773" y="3061030"/>
            <a:ext cx="1723877" cy="499583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rgbClr val="0C83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solidFill>
                  <a:srgbClr val="0C83CB"/>
                </a:solidFill>
                <a:latin typeface="Muller Narrow Light" pitchFamily="50" charset="-52"/>
              </a:rPr>
              <a:t>ЗАМЕСТИТЕЛЬ МИНИСТРА</a:t>
            </a:r>
            <a:endParaRPr lang="ru-RU" sz="1100" b="1" dirty="0">
              <a:solidFill>
                <a:srgbClr val="F05A28"/>
              </a:solidFill>
              <a:latin typeface="Muller Narrow Light" pitchFamily="50" charset="-52"/>
            </a:endParaRPr>
          </a:p>
        </p:txBody>
      </p:sp>
      <p:sp>
        <p:nvSpPr>
          <p:cNvPr id="20" name="Скругленный прямоугольник 19">
            <a:extLst>
              <a:ext uri="{FF2B5EF4-FFF2-40B4-BE49-F238E27FC236}">
                <a16:creationId xmlns:a16="http://schemas.microsoft.com/office/drawing/2014/main" id="{3DB33A97-18F4-9848-BC62-D4EC5784934E}"/>
              </a:ext>
            </a:extLst>
          </p:cNvPr>
          <p:cNvSpPr/>
          <p:nvPr/>
        </p:nvSpPr>
        <p:spPr>
          <a:xfrm>
            <a:off x="6060156" y="3754128"/>
            <a:ext cx="2390909" cy="285863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rgbClr val="0C83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 smtClean="0">
                <a:solidFill>
                  <a:srgbClr val="F05A28"/>
                </a:solidFill>
                <a:latin typeface="Muller Narrow Light" pitchFamily="50" charset="-52"/>
              </a:rPr>
              <a:t>ПРАВОВОЙ ОТДЕЛ</a:t>
            </a:r>
            <a:endParaRPr lang="ru-RU" sz="1000" dirty="0">
              <a:solidFill>
                <a:srgbClr val="F05A28"/>
              </a:solidFill>
              <a:latin typeface="Muller Narrow Light" pitchFamily="50" charset="-52"/>
            </a:endParaRPr>
          </a:p>
        </p:txBody>
      </p:sp>
      <p:sp>
        <p:nvSpPr>
          <p:cNvPr id="21" name="Скругленный прямоугольник 20">
            <a:extLst>
              <a:ext uri="{FF2B5EF4-FFF2-40B4-BE49-F238E27FC236}">
                <a16:creationId xmlns:a16="http://schemas.microsoft.com/office/drawing/2014/main" id="{3DB33A97-18F4-9848-BC62-D4EC5784934E}"/>
              </a:ext>
            </a:extLst>
          </p:cNvPr>
          <p:cNvSpPr/>
          <p:nvPr/>
        </p:nvSpPr>
        <p:spPr>
          <a:xfrm>
            <a:off x="2973788" y="4376650"/>
            <a:ext cx="2336366" cy="586947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rgbClr val="0C83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 smtClean="0">
                <a:solidFill>
                  <a:srgbClr val="F05A28"/>
                </a:solidFill>
                <a:latin typeface="Muller Narrow Light" pitchFamily="50" charset="-52"/>
              </a:rPr>
              <a:t>СЕКТОР КОНТРОЛЯ ЗА ДЕЯТЕЛЬНОСТЬЮ РЕГИОНАЛЬНОГО ОПЕРАТОРА В СФЕРЕ КАПИТАЛЬНОГО РЕМОНТА</a:t>
            </a:r>
            <a:endParaRPr lang="ru-RU" sz="1000" dirty="0">
              <a:solidFill>
                <a:srgbClr val="F05A28"/>
              </a:solidFill>
              <a:latin typeface="Muller Narrow Light" pitchFamily="50" charset="-52"/>
            </a:endParaRPr>
          </a:p>
        </p:txBody>
      </p:sp>
      <p:sp>
        <p:nvSpPr>
          <p:cNvPr id="22" name="Скругленный прямоугольник 21">
            <a:extLst>
              <a:ext uri="{FF2B5EF4-FFF2-40B4-BE49-F238E27FC236}">
                <a16:creationId xmlns:a16="http://schemas.microsoft.com/office/drawing/2014/main" id="{3DB33A97-18F4-9848-BC62-D4EC5784934E}"/>
              </a:ext>
            </a:extLst>
          </p:cNvPr>
          <p:cNvSpPr/>
          <p:nvPr/>
        </p:nvSpPr>
        <p:spPr>
          <a:xfrm>
            <a:off x="3023283" y="5628078"/>
            <a:ext cx="2415163" cy="579595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rgbClr val="0C83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 smtClean="0">
                <a:solidFill>
                  <a:srgbClr val="F05A28"/>
                </a:solidFill>
                <a:latin typeface="Muller Narrow Light" pitchFamily="50" charset="-52"/>
              </a:rPr>
              <a:t>СЕКТОР ПО РАБОТЕ С ОБРАЩЕНИЕМИ ГРАЖДАН И КОНТРОЛЯ ЗА ИСПОЛНЕНИЕМ ПОРУЧЕНИЙ</a:t>
            </a:r>
            <a:endParaRPr lang="ru-RU" sz="1000" dirty="0">
              <a:solidFill>
                <a:srgbClr val="F05A28"/>
              </a:solidFill>
              <a:latin typeface="Muller Narrow Light" pitchFamily="50" charset="-52"/>
            </a:endParaRPr>
          </a:p>
        </p:txBody>
      </p:sp>
      <p:sp>
        <p:nvSpPr>
          <p:cNvPr id="23" name="Скругленный прямоугольник 22">
            <a:extLst>
              <a:ext uri="{FF2B5EF4-FFF2-40B4-BE49-F238E27FC236}">
                <a16:creationId xmlns:a16="http://schemas.microsoft.com/office/drawing/2014/main" id="{3DB33A97-18F4-9848-BC62-D4EC5784934E}"/>
              </a:ext>
            </a:extLst>
          </p:cNvPr>
          <p:cNvSpPr/>
          <p:nvPr/>
        </p:nvSpPr>
        <p:spPr>
          <a:xfrm>
            <a:off x="6146068" y="4932701"/>
            <a:ext cx="2359702" cy="575934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rgbClr val="0C83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 smtClean="0">
                <a:solidFill>
                  <a:srgbClr val="F05A28"/>
                </a:solidFill>
                <a:latin typeface="Muller Narrow Light" pitchFamily="50" charset="-52"/>
              </a:rPr>
              <a:t>ОТДЕЛ НАДЗОРА ЗА СОБЛЮДЕНИЕМ ПОРЯДКА РАСЧЕТА ПЛАТЫ ЗА ЖКУ</a:t>
            </a:r>
            <a:endParaRPr lang="ru-RU" sz="1000" dirty="0">
              <a:solidFill>
                <a:srgbClr val="F05A28"/>
              </a:solidFill>
              <a:latin typeface="Muller Narrow Light" pitchFamily="50" charset="-52"/>
            </a:endParaRPr>
          </a:p>
        </p:txBody>
      </p:sp>
      <p:sp>
        <p:nvSpPr>
          <p:cNvPr id="24" name="Скругленный прямоугольник 23">
            <a:extLst>
              <a:ext uri="{FF2B5EF4-FFF2-40B4-BE49-F238E27FC236}">
                <a16:creationId xmlns:a16="http://schemas.microsoft.com/office/drawing/2014/main" id="{3295F225-1F8B-5C46-87AA-CD06E17956C0}"/>
              </a:ext>
            </a:extLst>
          </p:cNvPr>
          <p:cNvSpPr/>
          <p:nvPr/>
        </p:nvSpPr>
        <p:spPr>
          <a:xfrm>
            <a:off x="230523" y="5658603"/>
            <a:ext cx="2314175" cy="584957"/>
          </a:xfrm>
          <a:prstGeom prst="roundRect">
            <a:avLst/>
          </a:prstGeom>
          <a:solidFill>
            <a:srgbClr val="0C83CB"/>
          </a:solidFill>
          <a:ln>
            <a:solidFill>
              <a:srgbClr val="0C83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b="1" dirty="0" smtClean="0">
                <a:latin typeface="Muller Narrow ExtraBold" pitchFamily="50" charset="-52"/>
              </a:rPr>
              <a:t>В ПРЯМОМ ПОДЧИНЕНИИ МИНИСТРА:</a:t>
            </a:r>
            <a:endParaRPr lang="ru-RU" sz="1100" b="1" dirty="0">
              <a:latin typeface="Muller Narrow ExtraBold" pitchFamily="50" charset="-52"/>
            </a:endParaRPr>
          </a:p>
        </p:txBody>
      </p:sp>
      <p:sp>
        <p:nvSpPr>
          <p:cNvPr id="25" name="Скругленный прямоугольник 24">
            <a:extLst>
              <a:ext uri="{FF2B5EF4-FFF2-40B4-BE49-F238E27FC236}">
                <a16:creationId xmlns:a16="http://schemas.microsoft.com/office/drawing/2014/main" id="{3DB33A97-18F4-9848-BC62-D4EC5784934E}"/>
              </a:ext>
            </a:extLst>
          </p:cNvPr>
          <p:cNvSpPr/>
          <p:nvPr/>
        </p:nvSpPr>
        <p:spPr>
          <a:xfrm>
            <a:off x="2959336" y="5175189"/>
            <a:ext cx="2645183" cy="389614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rgbClr val="0C83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 smtClean="0">
                <a:solidFill>
                  <a:srgbClr val="F05A28"/>
                </a:solidFill>
                <a:latin typeface="Muller Narrow Light" pitchFamily="50" charset="-52"/>
              </a:rPr>
              <a:t>СЕКТОР ОРГАНИЗАЦИИ БЮДЖЕТНОГО ПРОЦЕССА И РЕСУРСНОГО ОБЕСПЕЧЕНИЯ</a:t>
            </a:r>
            <a:endParaRPr lang="ru-RU" sz="1000" dirty="0">
              <a:solidFill>
                <a:srgbClr val="F05A28"/>
              </a:solidFill>
              <a:latin typeface="Muller Narrow Light" pitchFamily="50" charset="-52"/>
            </a:endParaRPr>
          </a:p>
        </p:txBody>
      </p:sp>
      <p:pic>
        <p:nvPicPr>
          <p:cNvPr id="27" name="Рисунок 26">
            <a:extLst>
              <a:ext uri="{FF2B5EF4-FFF2-40B4-BE49-F238E27FC236}">
                <a16:creationId xmlns:a16="http://schemas.microsoft.com/office/drawing/2014/main" id="{C538A5FF-AC2A-6E42-9DDC-A784E6B9754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98532" y="4416370"/>
            <a:ext cx="955732" cy="1092265"/>
          </a:xfrm>
          <a:prstGeom prst="rect">
            <a:avLst/>
          </a:prstGeom>
        </p:spPr>
      </p:pic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D6F7E-8B1C-460B-82E1-3B6BA7A85865}" type="slidenum">
              <a:rPr lang="ru-RU" smtClean="0"/>
              <a:t>2</a:t>
            </a:fld>
            <a:endParaRPr lang="ru-RU" dirty="0"/>
          </a:p>
        </p:txBody>
      </p:sp>
      <p:sp>
        <p:nvSpPr>
          <p:cNvPr id="29" name="Скругленный прямоугольник 28">
            <a:extLst>
              <a:ext uri="{FF2B5EF4-FFF2-40B4-BE49-F238E27FC236}">
                <a16:creationId xmlns:a16="http://schemas.microsoft.com/office/drawing/2014/main" id="{3DB33A97-18F4-9848-BC62-D4EC5784934E}"/>
              </a:ext>
            </a:extLst>
          </p:cNvPr>
          <p:cNvSpPr/>
          <p:nvPr/>
        </p:nvSpPr>
        <p:spPr>
          <a:xfrm>
            <a:off x="3426537" y="3048620"/>
            <a:ext cx="1723877" cy="499583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rgbClr val="0C83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100" dirty="0" smtClean="0">
                <a:solidFill>
                  <a:srgbClr val="0C83CB"/>
                </a:solidFill>
                <a:latin typeface="Muller Narrow Light" pitchFamily="50" charset="-52"/>
              </a:rPr>
              <a:t>ЗАМЕСТИТЕЛЬ МИНИСТРА</a:t>
            </a:r>
            <a:endParaRPr lang="ru-RU" sz="1100" b="1" dirty="0">
              <a:solidFill>
                <a:srgbClr val="F05A28"/>
              </a:solidFill>
              <a:latin typeface="Muller Narrow Light" pitchFamily="50" charset="-52"/>
            </a:endParaRPr>
          </a:p>
        </p:txBody>
      </p:sp>
      <p:sp>
        <p:nvSpPr>
          <p:cNvPr id="36" name="Скругленный прямоугольник 35">
            <a:extLst>
              <a:ext uri="{FF2B5EF4-FFF2-40B4-BE49-F238E27FC236}">
                <a16:creationId xmlns:a16="http://schemas.microsoft.com/office/drawing/2014/main" id="{3DB33A97-18F4-9848-BC62-D4EC5784934E}"/>
              </a:ext>
            </a:extLst>
          </p:cNvPr>
          <p:cNvSpPr/>
          <p:nvPr/>
        </p:nvSpPr>
        <p:spPr>
          <a:xfrm>
            <a:off x="2968335" y="6258746"/>
            <a:ext cx="2645183" cy="389614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rgbClr val="0C83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 smtClean="0">
                <a:solidFill>
                  <a:srgbClr val="F05A28"/>
                </a:solidFill>
                <a:latin typeface="Muller Narrow Light" pitchFamily="50" charset="-52"/>
              </a:rPr>
              <a:t>СЕКТОР ЦИФРОВОЙ ТРАНСФОРМАЦИИ КОНТРОЛЬНО-НАДЗОРНОЙ ДЕЯТЕЛЬНОСТИ</a:t>
            </a:r>
            <a:endParaRPr lang="ru-RU" sz="1000" dirty="0">
              <a:solidFill>
                <a:srgbClr val="F05A28"/>
              </a:solidFill>
              <a:latin typeface="Muller Narrow Light" pitchFamily="50" charset="-52"/>
            </a:endParaRPr>
          </a:p>
        </p:txBody>
      </p:sp>
      <p:sp>
        <p:nvSpPr>
          <p:cNvPr id="37" name="Скругленный прямоугольник 36">
            <a:extLst>
              <a:ext uri="{FF2B5EF4-FFF2-40B4-BE49-F238E27FC236}">
                <a16:creationId xmlns:a16="http://schemas.microsoft.com/office/drawing/2014/main" id="{3DB33A97-18F4-9848-BC62-D4EC5784934E}"/>
              </a:ext>
            </a:extLst>
          </p:cNvPr>
          <p:cNvSpPr/>
          <p:nvPr/>
        </p:nvSpPr>
        <p:spPr>
          <a:xfrm>
            <a:off x="6060156" y="4177952"/>
            <a:ext cx="2415163" cy="647487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rgbClr val="0C83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 smtClean="0">
                <a:solidFill>
                  <a:srgbClr val="F05A28"/>
                </a:solidFill>
                <a:latin typeface="Muller Narrow Light" pitchFamily="50" charset="-52"/>
              </a:rPr>
              <a:t>ОТДЕЛ ЛИЦЕНЗИРОВАНИЯ И КОНТРОЛЯ ПРОВЕДЕНИЯ ОБЩИХ СОБРАНИЙ СОБСТВЕННИКОВ ПОМЕЩЕНИЙ В МНОГОКВАРТИРНЫХ ДОМАХ</a:t>
            </a:r>
            <a:endParaRPr lang="ru-RU" sz="1000" dirty="0">
              <a:solidFill>
                <a:srgbClr val="F05A28"/>
              </a:solidFill>
              <a:latin typeface="Muller Narrow Light" pitchFamily="50" charset="-52"/>
            </a:endParaRPr>
          </a:p>
        </p:txBody>
      </p:sp>
      <p:sp>
        <p:nvSpPr>
          <p:cNvPr id="100" name="Скругленный прямоугольник 99">
            <a:extLst>
              <a:ext uri="{FF2B5EF4-FFF2-40B4-BE49-F238E27FC236}">
                <a16:creationId xmlns:a16="http://schemas.microsoft.com/office/drawing/2014/main" id="{3DB33A97-18F4-9848-BC62-D4EC5784934E}"/>
              </a:ext>
            </a:extLst>
          </p:cNvPr>
          <p:cNvSpPr/>
          <p:nvPr/>
        </p:nvSpPr>
        <p:spPr>
          <a:xfrm>
            <a:off x="2978125" y="3682120"/>
            <a:ext cx="2336366" cy="496727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rgbClr val="0C83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 smtClean="0">
                <a:solidFill>
                  <a:srgbClr val="F05A28"/>
                </a:solidFill>
                <a:latin typeface="Muller Narrow Light" pitchFamily="50" charset="-52"/>
              </a:rPr>
              <a:t>УПРАВЛЕНИЕ НАДЗОРА ЗА СОСТОЯНИЕМ ЖИЛИЩНОГО ФОНДА</a:t>
            </a:r>
            <a:endParaRPr lang="ru-RU" sz="1000" dirty="0">
              <a:solidFill>
                <a:srgbClr val="F05A28"/>
              </a:solidFill>
              <a:latin typeface="Muller Narrow Light" pitchFamily="50" charset="-52"/>
            </a:endParaRPr>
          </a:p>
        </p:txBody>
      </p:sp>
      <p:sp>
        <p:nvSpPr>
          <p:cNvPr id="104" name="Скругленный прямоугольник 103">
            <a:extLst>
              <a:ext uri="{FF2B5EF4-FFF2-40B4-BE49-F238E27FC236}">
                <a16:creationId xmlns:a16="http://schemas.microsoft.com/office/drawing/2014/main" id="{3DB33A97-18F4-9848-BC62-D4EC5784934E}"/>
              </a:ext>
            </a:extLst>
          </p:cNvPr>
          <p:cNvSpPr/>
          <p:nvPr/>
        </p:nvSpPr>
        <p:spPr>
          <a:xfrm>
            <a:off x="284291" y="3743933"/>
            <a:ext cx="2336366" cy="496727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rgbClr val="0C83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000" dirty="0" smtClean="0">
                <a:solidFill>
                  <a:srgbClr val="F05A28"/>
                </a:solidFill>
                <a:latin typeface="Muller Narrow Light" pitchFamily="50" charset="-52"/>
              </a:rPr>
              <a:t>УПРАВЛЕНИЕ ГОСУДАРСТВЕННОГО СТРОИТЕЛЬНОГО НАДЗОРА</a:t>
            </a:r>
            <a:endParaRPr lang="ru-RU" sz="1000" dirty="0">
              <a:solidFill>
                <a:srgbClr val="F05A28"/>
              </a:solidFill>
              <a:latin typeface="Muller Narrow Light" pitchFamily="50" charset="-52"/>
            </a:endParaRPr>
          </a:p>
        </p:txBody>
      </p:sp>
      <p:cxnSp>
        <p:nvCxnSpPr>
          <p:cNvPr id="111" name="Прямая со стрелкой 110"/>
          <p:cNvCxnSpPr/>
          <p:nvPr/>
        </p:nvCxnSpPr>
        <p:spPr>
          <a:xfrm>
            <a:off x="7267738" y="2922145"/>
            <a:ext cx="0" cy="126475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Прямая со стрелкой 111"/>
          <p:cNvCxnSpPr/>
          <p:nvPr/>
        </p:nvCxnSpPr>
        <p:spPr>
          <a:xfrm>
            <a:off x="1691680" y="2897370"/>
            <a:ext cx="0" cy="1332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5" name="Прямая со стрелкой 114"/>
          <p:cNvCxnSpPr/>
          <p:nvPr/>
        </p:nvCxnSpPr>
        <p:spPr>
          <a:xfrm>
            <a:off x="4211960" y="2898147"/>
            <a:ext cx="0" cy="13325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9" name="Прямая со стрелкой 118"/>
          <p:cNvCxnSpPr>
            <a:endCxn id="104" idx="0"/>
          </p:cNvCxnSpPr>
          <p:nvPr/>
        </p:nvCxnSpPr>
        <p:spPr>
          <a:xfrm>
            <a:off x="1452474" y="3495811"/>
            <a:ext cx="0" cy="2481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Прямая со стрелкой 121"/>
          <p:cNvCxnSpPr/>
          <p:nvPr/>
        </p:nvCxnSpPr>
        <p:spPr>
          <a:xfrm flipV="1">
            <a:off x="2606492" y="5501857"/>
            <a:ext cx="316420" cy="15674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Прямая со стрелкой 123"/>
          <p:cNvCxnSpPr/>
          <p:nvPr/>
        </p:nvCxnSpPr>
        <p:spPr>
          <a:xfrm>
            <a:off x="2592240" y="6141549"/>
            <a:ext cx="316419" cy="20402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7" name="Прямая соединительная линия 126"/>
          <p:cNvCxnSpPr/>
          <p:nvPr/>
        </p:nvCxnSpPr>
        <p:spPr>
          <a:xfrm flipH="1">
            <a:off x="8678008" y="3178475"/>
            <a:ext cx="8792" cy="204219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9" name="Прямая соединительная линия 128"/>
          <p:cNvCxnSpPr/>
          <p:nvPr/>
        </p:nvCxnSpPr>
        <p:spPr>
          <a:xfrm flipH="1">
            <a:off x="8196650" y="3178475"/>
            <a:ext cx="49015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5" name="Прямая со стрелкой 134"/>
          <p:cNvCxnSpPr/>
          <p:nvPr/>
        </p:nvCxnSpPr>
        <p:spPr>
          <a:xfrm flipH="1">
            <a:off x="8505770" y="5220668"/>
            <a:ext cx="172238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Прямая со стрелкой 140"/>
          <p:cNvCxnSpPr>
            <a:endCxn id="20" idx="3"/>
          </p:cNvCxnSpPr>
          <p:nvPr/>
        </p:nvCxnSpPr>
        <p:spPr>
          <a:xfrm flipH="1">
            <a:off x="8451065" y="3897059"/>
            <a:ext cx="226943" cy="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3" name="Прямая соединительная линия 142"/>
          <p:cNvCxnSpPr/>
          <p:nvPr/>
        </p:nvCxnSpPr>
        <p:spPr>
          <a:xfrm>
            <a:off x="5438446" y="3253080"/>
            <a:ext cx="0" cy="15008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5" name="Прямая соединительная линия 144"/>
          <p:cNvCxnSpPr/>
          <p:nvPr/>
        </p:nvCxnSpPr>
        <p:spPr>
          <a:xfrm flipH="1">
            <a:off x="5150414" y="3254069"/>
            <a:ext cx="288032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9" name="Прямая со стрелкой 158"/>
          <p:cNvCxnSpPr>
            <a:endCxn id="100" idx="3"/>
          </p:cNvCxnSpPr>
          <p:nvPr/>
        </p:nvCxnSpPr>
        <p:spPr>
          <a:xfrm flipH="1">
            <a:off x="5314491" y="3926758"/>
            <a:ext cx="123955" cy="372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4" name="Прямая со стрелкой 163"/>
          <p:cNvCxnSpPr/>
          <p:nvPr/>
        </p:nvCxnSpPr>
        <p:spPr>
          <a:xfrm flipH="1">
            <a:off x="5310154" y="4753887"/>
            <a:ext cx="128292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4" name="Прямая со стрелкой 193"/>
          <p:cNvCxnSpPr/>
          <p:nvPr/>
        </p:nvCxnSpPr>
        <p:spPr>
          <a:xfrm flipH="1">
            <a:off x="8475319" y="4376650"/>
            <a:ext cx="202689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Прямая со стрелкой 39"/>
          <p:cNvCxnSpPr/>
          <p:nvPr/>
        </p:nvCxnSpPr>
        <p:spPr>
          <a:xfrm>
            <a:off x="2601227" y="5937510"/>
            <a:ext cx="376898" cy="1357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009058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9A6A53BC-8FE6-5D43-AA1F-B228C554D086}"/>
              </a:ext>
            </a:extLst>
          </p:cNvPr>
          <p:cNvSpPr txBox="1"/>
          <p:nvPr/>
        </p:nvSpPr>
        <p:spPr>
          <a:xfrm>
            <a:off x="-1" y="823959"/>
            <a:ext cx="9144001" cy="59093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</p:txBody>
      </p:sp>
      <p:sp>
        <p:nvSpPr>
          <p:cNvPr id="10" name="Скругленный прямоугольник 9">
            <a:extLst>
              <a:ext uri="{FF2B5EF4-FFF2-40B4-BE49-F238E27FC236}">
                <a16:creationId xmlns:a16="http://schemas.microsoft.com/office/drawing/2014/main" id="{5099CB10-347E-9447-8722-791E6C7F3827}"/>
              </a:ext>
            </a:extLst>
          </p:cNvPr>
          <p:cNvSpPr/>
          <p:nvPr/>
        </p:nvSpPr>
        <p:spPr>
          <a:xfrm>
            <a:off x="388823" y="1046294"/>
            <a:ext cx="5472608" cy="2232247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rgbClr val="F05A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200" dirty="0">
              <a:solidFill>
                <a:srgbClr val="F05A28"/>
              </a:solidFill>
            </a:endParaRPr>
          </a:p>
        </p:txBody>
      </p:sp>
      <p:pic>
        <p:nvPicPr>
          <p:cNvPr id="7" name="Рисунок 6" descr="Монеты">
            <a:extLst>
              <a:ext uri="{FF2B5EF4-FFF2-40B4-BE49-F238E27FC236}">
                <a16:creationId xmlns:a16="http://schemas.microsoft.com/office/drawing/2014/main" id="{FF6309ED-5E8C-C742-9FE5-FD98ECCF02A5}"/>
              </a:ext>
            </a:extLst>
          </p:cNvPr>
          <p:cNvPicPr>
            <a:picLocks noChangeAspect="1"/>
          </p:cNvPicPr>
          <p:nvPr/>
        </p:nvPicPr>
        <p:blipFill>
          <a:blip r:embed="rId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96DAC541-7B7A-43D3-8B79-37D633B846F1}">
                <asvg:svgBlip xmlns:asvg="http://schemas.microsoft.com/office/drawing/2016/SVG/main" xmlns="" r:embed="rId4"/>
              </a:ext>
            </a:extLst>
          </a:blip>
          <a:stretch>
            <a:fillRect/>
          </a:stretch>
        </p:blipFill>
        <p:spPr>
          <a:xfrm>
            <a:off x="539552" y="1268340"/>
            <a:ext cx="648072" cy="648072"/>
          </a:xfrm>
          <a:prstGeom prst="rect">
            <a:avLst/>
          </a:prstGeom>
        </p:spPr>
      </p:pic>
      <p:sp>
        <p:nvSpPr>
          <p:cNvPr id="12" name="Заголовок 1"/>
          <p:cNvSpPr txBox="1">
            <a:spLocks/>
          </p:cNvSpPr>
          <p:nvPr/>
        </p:nvSpPr>
        <p:spPr>
          <a:xfrm>
            <a:off x="0" y="22495"/>
            <a:ext cx="9144000" cy="8142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514338" rtl="0" eaLnBrk="1" latinLnBrk="0" hangingPunct="1">
              <a:spcBef>
                <a:spcPct val="0"/>
              </a:spcBef>
              <a:buNone/>
              <a:defRPr sz="247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000" dirty="0" smtClean="0">
                <a:solidFill>
                  <a:srgbClr val="000000"/>
                </a:solidFill>
                <a:latin typeface="Muller Narrow Light" pitchFamily="50" charset="-52"/>
              </a:rPr>
              <a:t>СВЕДЕНИЯ О ДОХОДАХ И РАСХОДАХ МИНИСТЕРСТВА: ПЛАН И ИСПОЛНЕНИЕ ЗА 9 МЕСЯЦЕВ 2022 ГОДА</a:t>
            </a:r>
            <a:endParaRPr lang="ru-RU" sz="2000" dirty="0">
              <a:solidFill>
                <a:srgbClr val="000000"/>
              </a:solidFill>
              <a:latin typeface="Muller Narrow Light" pitchFamily="50" charset="-52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46310606"/>
              </p:ext>
            </p:extLst>
          </p:nvPr>
        </p:nvGraphicFramePr>
        <p:xfrm>
          <a:off x="1331640" y="1342538"/>
          <a:ext cx="4320480" cy="1660263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108012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8012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581859">
                <a:tc>
                  <a:txBody>
                    <a:bodyPr/>
                    <a:lstStyle/>
                    <a:p>
                      <a:pPr algn="ctr"/>
                      <a:r>
                        <a:rPr lang="ru-RU" sz="900" dirty="0" smtClean="0">
                          <a:latin typeface="Muller Narrow ExtraBold" pitchFamily="50" charset="-52"/>
                        </a:rPr>
                        <a:t>МЛН.</a:t>
                      </a:r>
                      <a:r>
                        <a:rPr lang="ru-RU" sz="900" baseline="0" dirty="0" smtClean="0">
                          <a:latin typeface="Muller Narrow ExtraBold" pitchFamily="50" charset="-52"/>
                        </a:rPr>
                        <a:t> РУБ.</a:t>
                      </a:r>
                      <a:endParaRPr lang="ru-RU" sz="900" dirty="0">
                        <a:latin typeface="Muller Narrow ExtraBold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Muller Narrow ExtraBold" pitchFamily="50" charset="-52"/>
                        </a:rPr>
                        <a:t>2022</a:t>
                      </a:r>
                    </a:p>
                    <a:p>
                      <a:pPr algn="ctr"/>
                      <a:r>
                        <a:rPr lang="ru-RU" sz="1200" dirty="0" smtClean="0">
                          <a:latin typeface="Muller Narrow ExtraBold" pitchFamily="50" charset="-52"/>
                        </a:rPr>
                        <a:t>ПЛАН*</a:t>
                      </a:r>
                      <a:endParaRPr lang="ru-RU" sz="1200" dirty="0">
                        <a:latin typeface="Muller Narrow ExtraBold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Muller Narrow ExtraBold" pitchFamily="50" charset="-52"/>
                        </a:rPr>
                        <a:t>9 мес. 2022</a:t>
                      </a:r>
                    </a:p>
                    <a:p>
                      <a:pPr algn="ctr"/>
                      <a:r>
                        <a:rPr lang="ru-RU" sz="1200" dirty="0" smtClean="0">
                          <a:latin typeface="Muller Narrow ExtraBold" pitchFamily="50" charset="-52"/>
                        </a:rPr>
                        <a:t>ФАКТ</a:t>
                      </a:r>
                      <a:endParaRPr lang="ru-RU" sz="1200" dirty="0">
                        <a:latin typeface="Muller Narrow ExtraBold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Muller Narrow ExtraBold" pitchFamily="50" charset="-52"/>
                        </a:rPr>
                        <a:t>ИСПОЛНЕНИЕ БЮДЖЕТА, %</a:t>
                      </a:r>
                      <a:endParaRPr lang="ru-RU" sz="1200" dirty="0">
                        <a:latin typeface="Muller Narrow ExtraBold" pitchFamily="50" charset="-5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39202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latin typeface="Muller Narrow ExtraBold" pitchFamily="50" charset="-52"/>
                        </a:rPr>
                        <a:t>ДОХОДЫ</a:t>
                      </a:r>
                      <a:endParaRPr lang="ru-RU" sz="1200" b="1" dirty="0">
                        <a:latin typeface="Muller Narrow ExtraBold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Muller Narrow ExtraBold" pitchFamily="50" charset="-52"/>
                        </a:rPr>
                        <a:t>0,91</a:t>
                      </a:r>
                      <a:endParaRPr lang="ru-RU" sz="1200" dirty="0">
                        <a:latin typeface="Muller Narrow ExtraBold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Muller Narrow ExtraBold" pitchFamily="50" charset="-52"/>
                        </a:rPr>
                        <a:t>0,19</a:t>
                      </a:r>
                      <a:endParaRPr lang="ru-RU" sz="1200" dirty="0">
                        <a:latin typeface="Muller Narrow ExtraBold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Muller Narrow ExtraBold" pitchFamily="50" charset="-52"/>
                        </a:rPr>
                        <a:t>20</a:t>
                      </a:r>
                      <a:endParaRPr lang="ru-RU" sz="1200" dirty="0">
                        <a:latin typeface="Muller Narrow ExtraBold" pitchFamily="50" charset="-5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9202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solidFill>
                            <a:srgbClr val="F05A28"/>
                          </a:solidFill>
                          <a:latin typeface="Muller Narrow ExtraBold" pitchFamily="50" charset="-52"/>
                        </a:rPr>
                        <a:t>РАСХОДЫ</a:t>
                      </a:r>
                      <a:endParaRPr lang="ru-RU" sz="1200" b="1" dirty="0">
                        <a:solidFill>
                          <a:srgbClr val="F05A28"/>
                        </a:solidFill>
                        <a:latin typeface="Muller Narrow ExtraBold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Muller Narrow ExtraBold" pitchFamily="50" charset="-52"/>
                        </a:rPr>
                        <a:t>130,37</a:t>
                      </a:r>
                      <a:endParaRPr lang="ru-RU" sz="1200" dirty="0">
                        <a:latin typeface="Muller Narrow ExtraBold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Muller Narrow ExtraBold" pitchFamily="50" charset="-52"/>
                        </a:rPr>
                        <a:t>74,23</a:t>
                      </a:r>
                    </a:p>
                    <a:p>
                      <a:pPr algn="ctr"/>
                      <a:endParaRPr lang="ru-RU" sz="1200" dirty="0">
                        <a:latin typeface="Muller Narrow ExtraBold" pitchFamily="50" charset="-5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dirty="0" smtClean="0">
                          <a:latin typeface="Muller Narrow ExtraBold" pitchFamily="50" charset="-52"/>
                        </a:rPr>
                        <a:t>56,94</a:t>
                      </a:r>
                      <a:endParaRPr lang="ru-RU" sz="1200" dirty="0">
                        <a:latin typeface="Muller Narrow ExtraBold" pitchFamily="50" charset="-5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2" name="Скругленный прямоугольник 21">
            <a:extLst>
              <a:ext uri="{FF2B5EF4-FFF2-40B4-BE49-F238E27FC236}">
                <a16:creationId xmlns:a16="http://schemas.microsoft.com/office/drawing/2014/main" id="{D9F5E8C3-CC4A-614E-8AE5-7E6BD29A3B88}"/>
              </a:ext>
            </a:extLst>
          </p:cNvPr>
          <p:cNvSpPr/>
          <p:nvPr/>
        </p:nvSpPr>
        <p:spPr>
          <a:xfrm>
            <a:off x="6084859" y="1592376"/>
            <a:ext cx="2888736" cy="1160588"/>
          </a:xfrm>
          <a:prstGeom prst="roundRect">
            <a:avLst/>
          </a:prstGeom>
          <a:solidFill>
            <a:srgbClr val="009DD9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lvl="0" algn="ctr">
              <a:defRPr/>
            </a:pPr>
            <a:r>
              <a:rPr lang="ru-RU" sz="1400" b="1" kern="0" dirty="0">
                <a:solidFill>
                  <a:prstClr val="white"/>
                </a:solidFill>
                <a:latin typeface="Muller Narrow ExtraBold" pitchFamily="50" charset="-52"/>
              </a:rPr>
              <a:t>Закон Мурманской области от </a:t>
            </a:r>
            <a:r>
              <a:rPr lang="ru-RU" sz="1400" b="1" kern="0" dirty="0" smtClean="0">
                <a:solidFill>
                  <a:prstClr val="white"/>
                </a:solidFill>
                <a:latin typeface="Muller Narrow ExtraBold" pitchFamily="50" charset="-52"/>
              </a:rPr>
              <a:t>16.12.2021 </a:t>
            </a:r>
            <a:r>
              <a:rPr lang="ru-RU" sz="1400" b="1" kern="0" dirty="0">
                <a:solidFill>
                  <a:prstClr val="white"/>
                </a:solidFill>
                <a:latin typeface="Muller Narrow ExtraBold" pitchFamily="50" charset="-52"/>
              </a:rPr>
              <a:t>№ </a:t>
            </a:r>
            <a:r>
              <a:rPr lang="ru-RU" sz="1400" b="1" kern="0" dirty="0" smtClean="0">
                <a:solidFill>
                  <a:prstClr val="white"/>
                </a:solidFill>
                <a:latin typeface="Muller Narrow ExtraBold" pitchFamily="50" charset="-52"/>
              </a:rPr>
              <a:t>2712-01-ЗМО</a:t>
            </a:r>
            <a:r>
              <a:rPr lang="ru-RU" sz="1400" b="1" kern="0" dirty="0">
                <a:solidFill>
                  <a:prstClr val="white"/>
                </a:solidFill>
                <a:latin typeface="Muller Narrow ExtraBold" pitchFamily="50" charset="-52"/>
              </a:rPr>
              <a:t/>
            </a:r>
            <a:br>
              <a:rPr lang="ru-RU" sz="1400" b="1" kern="0" dirty="0">
                <a:solidFill>
                  <a:prstClr val="white"/>
                </a:solidFill>
                <a:latin typeface="Muller Narrow ExtraBold" pitchFamily="50" charset="-52"/>
              </a:rPr>
            </a:br>
            <a:r>
              <a:rPr lang="ru-RU" sz="1400" b="1" kern="0" dirty="0">
                <a:solidFill>
                  <a:prstClr val="white"/>
                </a:solidFill>
                <a:latin typeface="Muller Narrow ExtraBold" pitchFamily="50" charset="-52"/>
              </a:rPr>
              <a:t>«Об областном бюджете на </a:t>
            </a:r>
            <a:r>
              <a:rPr lang="ru-RU" sz="1400" b="1" kern="0" dirty="0" smtClean="0">
                <a:solidFill>
                  <a:prstClr val="white"/>
                </a:solidFill>
                <a:latin typeface="Muller Narrow ExtraBold" pitchFamily="50" charset="-52"/>
              </a:rPr>
              <a:t>2022 </a:t>
            </a:r>
            <a:r>
              <a:rPr lang="ru-RU" sz="1400" b="1" kern="0" dirty="0">
                <a:solidFill>
                  <a:prstClr val="white"/>
                </a:solidFill>
                <a:latin typeface="Muller Narrow ExtraBold" pitchFamily="50" charset="-52"/>
              </a:rPr>
              <a:t>год и на плановый период </a:t>
            </a:r>
            <a:r>
              <a:rPr lang="ru-RU" sz="1400" b="1" kern="0" dirty="0" smtClean="0">
                <a:solidFill>
                  <a:prstClr val="white"/>
                </a:solidFill>
                <a:latin typeface="Muller Narrow ExtraBold" pitchFamily="50" charset="-52"/>
              </a:rPr>
              <a:t>2023 </a:t>
            </a:r>
            <a:r>
              <a:rPr lang="ru-RU" sz="1400" b="1" kern="0" dirty="0">
                <a:solidFill>
                  <a:prstClr val="white"/>
                </a:solidFill>
                <a:latin typeface="Muller Narrow ExtraBold" pitchFamily="50" charset="-52"/>
              </a:rPr>
              <a:t>и </a:t>
            </a:r>
            <a:r>
              <a:rPr lang="ru-RU" sz="1400" b="1" kern="0" dirty="0" smtClean="0">
                <a:solidFill>
                  <a:prstClr val="white"/>
                </a:solidFill>
                <a:latin typeface="Muller Narrow ExtraBold" pitchFamily="50" charset="-52"/>
              </a:rPr>
              <a:t>2024 </a:t>
            </a:r>
            <a:r>
              <a:rPr lang="ru-RU" sz="1400" b="1" kern="0" dirty="0">
                <a:solidFill>
                  <a:prstClr val="white"/>
                </a:solidFill>
                <a:latin typeface="Muller Narrow ExtraBold" pitchFamily="50" charset="-52"/>
              </a:rPr>
              <a:t>годов»</a:t>
            </a:r>
            <a:endParaRPr kumimoji="0" lang="ru-RU" sz="1400" b="1" i="0" u="none" strike="noStrike" kern="0" cap="none" spc="0" normalizeH="0" baseline="0" noProof="0" dirty="0" smtClean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Muller Narrow ExtraBold" pitchFamily="50" charset="-52"/>
            </a:endParaRPr>
          </a:p>
        </p:txBody>
      </p:sp>
      <p:sp>
        <p:nvSpPr>
          <p:cNvPr id="24" name="Заголовок 1">
            <a:extLst>
              <a:ext uri="{FF2B5EF4-FFF2-40B4-BE49-F238E27FC236}">
                <a16:creationId xmlns:a16="http://schemas.microsoft.com/office/drawing/2014/main" id="{166491FF-663F-594D-AF2E-9764637851BC}"/>
              </a:ext>
            </a:extLst>
          </p:cNvPr>
          <p:cNvSpPr txBox="1">
            <a:spLocks/>
          </p:cNvSpPr>
          <p:nvPr/>
        </p:nvSpPr>
        <p:spPr>
          <a:xfrm>
            <a:off x="539552" y="5307962"/>
            <a:ext cx="4896544" cy="39557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514338" rtl="0" eaLnBrk="1" latinLnBrk="0" hangingPunct="1">
              <a:spcBef>
                <a:spcPct val="0"/>
              </a:spcBef>
              <a:buNone/>
              <a:defRPr sz="247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u="sng" dirty="0" smtClean="0">
                <a:solidFill>
                  <a:srgbClr val="F05A28"/>
                </a:solidFill>
                <a:latin typeface="Muller Narrow ExtraBold" pitchFamily="50" charset="-52"/>
              </a:rPr>
              <a:t>ФАКТИЧЕСКИЕ РАСХОДЫ БЮДЖЕТА, тыс. руб.</a:t>
            </a:r>
            <a:endParaRPr lang="ru-RU" sz="1800" u="sng" dirty="0">
              <a:solidFill>
                <a:srgbClr val="F05A28"/>
              </a:solidFill>
              <a:latin typeface="Muller Narrow ExtraBold" pitchFamily="50" charset="-52"/>
            </a:endParaRPr>
          </a:p>
        </p:txBody>
      </p:sp>
      <p:sp>
        <p:nvSpPr>
          <p:cNvPr id="26" name="Заголовок 1">
            <a:extLst>
              <a:ext uri="{FF2B5EF4-FFF2-40B4-BE49-F238E27FC236}">
                <a16:creationId xmlns:a16="http://schemas.microsoft.com/office/drawing/2014/main" id="{166491FF-663F-594D-AF2E-9764637851BC}"/>
              </a:ext>
            </a:extLst>
          </p:cNvPr>
          <p:cNvSpPr txBox="1">
            <a:spLocks/>
          </p:cNvSpPr>
          <p:nvPr/>
        </p:nvSpPr>
        <p:spPr>
          <a:xfrm>
            <a:off x="539552" y="3502496"/>
            <a:ext cx="4896544" cy="5522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514338" rtl="0" eaLnBrk="1" latinLnBrk="0" hangingPunct="1">
              <a:spcBef>
                <a:spcPct val="0"/>
              </a:spcBef>
              <a:buNone/>
              <a:defRPr sz="247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800" u="sng" dirty="0" smtClean="0">
                <a:solidFill>
                  <a:srgbClr val="0C83CB"/>
                </a:solidFill>
                <a:latin typeface="Muller Narrow ExtraBold" pitchFamily="50" charset="-52"/>
              </a:rPr>
              <a:t>ФАКТИЧЕСКИЕ ДОХОДЫ БЮДЖЕТА, тыс. руб.</a:t>
            </a:r>
            <a:endParaRPr lang="ru-RU" sz="1800" u="sng" dirty="0">
              <a:solidFill>
                <a:srgbClr val="0C83CB"/>
              </a:solidFill>
              <a:latin typeface="Muller Narrow ExtraBold" pitchFamily="50" charset="-52"/>
            </a:endParaRPr>
          </a:p>
        </p:txBody>
      </p:sp>
      <p:pic>
        <p:nvPicPr>
          <p:cNvPr id="27" name="Рисунок 26">
            <a:extLst>
              <a:ext uri="{FF2B5EF4-FFF2-40B4-BE49-F238E27FC236}">
                <a16:creationId xmlns:a16="http://schemas.microsoft.com/office/drawing/2014/main" id="{B2199412-2C0D-0640-A822-2A60BE52105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380312" y="4054732"/>
            <a:ext cx="1373051" cy="1373051"/>
          </a:xfrm>
          <a:prstGeom prst="rect">
            <a:avLst/>
          </a:prstGeom>
        </p:spPr>
      </p:pic>
      <p:sp>
        <p:nvSpPr>
          <p:cNvPr id="14" name="Скругленный прямоугольник 13">
            <a:extLst>
              <a:ext uri="{FF2B5EF4-FFF2-40B4-BE49-F238E27FC236}">
                <a16:creationId xmlns:a16="http://schemas.microsoft.com/office/drawing/2014/main" id="{7CC2188C-8EC3-1349-9B4B-871FC5C197BC}"/>
              </a:ext>
            </a:extLst>
          </p:cNvPr>
          <p:cNvSpPr/>
          <p:nvPr/>
        </p:nvSpPr>
        <p:spPr>
          <a:xfrm>
            <a:off x="388822" y="4149079"/>
            <a:ext cx="4675621" cy="488915"/>
          </a:xfrm>
          <a:prstGeom prst="roundRect">
            <a:avLst/>
          </a:prstGeom>
          <a:solidFill>
            <a:srgbClr val="F05A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latin typeface="Muller Narrow Light" pitchFamily="50" charset="-52"/>
              </a:rPr>
              <a:t>ОПЛАТА ГОСПОШЛИНЫ ЗА ВЫДАЧУ ЛИЦЕНЗИЙ НА ОСУЩЕСТВЛЕНИЕ ДЕЯТЕЛЬНОСТИ ПО УПРАВЛЕНИЮ МКД</a:t>
            </a:r>
            <a:endParaRPr lang="ru-RU" sz="1200" dirty="0">
              <a:latin typeface="Muller Narrow Light" pitchFamily="50" charset="-52"/>
            </a:endParaRPr>
          </a:p>
        </p:txBody>
      </p:sp>
      <p:sp>
        <p:nvSpPr>
          <p:cNvPr id="15" name="Скругленный прямоугольник 14">
            <a:extLst>
              <a:ext uri="{FF2B5EF4-FFF2-40B4-BE49-F238E27FC236}">
                <a16:creationId xmlns:a16="http://schemas.microsoft.com/office/drawing/2014/main" id="{3DB33A97-18F4-9848-BC62-D4EC5784934E}"/>
              </a:ext>
            </a:extLst>
          </p:cNvPr>
          <p:cNvSpPr/>
          <p:nvPr/>
        </p:nvSpPr>
        <p:spPr>
          <a:xfrm>
            <a:off x="5287871" y="4149080"/>
            <a:ext cx="1593975" cy="324762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9525">
            <a:solidFill>
              <a:srgbClr val="0C83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dirty="0" smtClean="0">
                <a:solidFill>
                  <a:srgbClr val="000000"/>
                </a:solidFill>
                <a:latin typeface="Muller Narrow ExtraBold" pitchFamily="50" charset="-52"/>
              </a:rPr>
              <a:t>185 ТЫС. РУБЛЕЙ</a:t>
            </a:r>
            <a:endParaRPr lang="ru-RU" sz="1200" dirty="0">
              <a:solidFill>
                <a:srgbClr val="000000"/>
              </a:solidFill>
              <a:latin typeface="Muller Narrow ExtraBold" pitchFamily="50" charset="-52"/>
            </a:endParaRPr>
          </a:p>
        </p:txBody>
      </p:sp>
      <p:sp>
        <p:nvSpPr>
          <p:cNvPr id="16" name="Скругленный прямоугольник 15">
            <a:extLst>
              <a:ext uri="{FF2B5EF4-FFF2-40B4-BE49-F238E27FC236}">
                <a16:creationId xmlns:a16="http://schemas.microsoft.com/office/drawing/2014/main" id="{7CC2188C-8EC3-1349-9B4B-871FC5C197BC}"/>
              </a:ext>
            </a:extLst>
          </p:cNvPr>
          <p:cNvSpPr/>
          <p:nvPr/>
        </p:nvSpPr>
        <p:spPr>
          <a:xfrm>
            <a:off x="767844" y="4853988"/>
            <a:ext cx="3265075" cy="269729"/>
          </a:xfrm>
          <a:prstGeom prst="roundRect">
            <a:avLst/>
          </a:prstGeom>
          <a:solidFill>
            <a:srgbClr val="F05A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200" dirty="0" smtClean="0">
                <a:latin typeface="Muller Narrow Light" pitchFamily="50" charset="-52"/>
              </a:rPr>
              <a:t>ОПЛАТА АДМИНИСТРАТИВНЫХ ШТРАФОВ</a:t>
            </a:r>
            <a:endParaRPr lang="ru-RU" sz="1200" dirty="0">
              <a:latin typeface="Muller Narrow Light" pitchFamily="50" charset="-52"/>
            </a:endParaRPr>
          </a:p>
        </p:txBody>
      </p:sp>
      <p:sp>
        <p:nvSpPr>
          <p:cNvPr id="18" name="Скругленный прямоугольник 17">
            <a:extLst>
              <a:ext uri="{FF2B5EF4-FFF2-40B4-BE49-F238E27FC236}">
                <a16:creationId xmlns:a16="http://schemas.microsoft.com/office/drawing/2014/main" id="{3DB33A97-18F4-9848-BC62-D4EC5784934E}"/>
              </a:ext>
            </a:extLst>
          </p:cNvPr>
          <p:cNvSpPr/>
          <p:nvPr/>
        </p:nvSpPr>
        <p:spPr>
          <a:xfrm>
            <a:off x="4267456" y="4853988"/>
            <a:ext cx="1817403" cy="324762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9525">
            <a:solidFill>
              <a:srgbClr val="0C83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dirty="0" smtClean="0">
                <a:solidFill>
                  <a:srgbClr val="000000"/>
                </a:solidFill>
                <a:latin typeface="Muller Narrow ExtraBold" pitchFamily="50" charset="-52"/>
              </a:rPr>
              <a:t>3 526,81 ТЫС. РУБЛЕЙ</a:t>
            </a:r>
            <a:endParaRPr lang="ru-RU" sz="1200" dirty="0">
              <a:solidFill>
                <a:srgbClr val="000000"/>
              </a:solidFill>
              <a:latin typeface="Muller Narrow ExtraBold" pitchFamily="50" charset="-52"/>
            </a:endParaRPr>
          </a:p>
        </p:txBody>
      </p:sp>
      <p:sp>
        <p:nvSpPr>
          <p:cNvPr id="19" name="Скругленный прямоугольник 18">
            <a:extLst>
              <a:ext uri="{FF2B5EF4-FFF2-40B4-BE49-F238E27FC236}">
                <a16:creationId xmlns:a16="http://schemas.microsoft.com/office/drawing/2014/main" id="{7CC2188C-8EC3-1349-9B4B-871FC5C197BC}"/>
              </a:ext>
            </a:extLst>
          </p:cNvPr>
          <p:cNvSpPr/>
          <p:nvPr/>
        </p:nvSpPr>
        <p:spPr>
          <a:xfrm>
            <a:off x="370821" y="5815017"/>
            <a:ext cx="4693622" cy="638319"/>
          </a:xfrm>
          <a:prstGeom prst="roundRect">
            <a:avLst/>
          </a:prstGeom>
          <a:solidFill>
            <a:srgbClr val="0082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dirty="0" smtClean="0">
                <a:solidFill>
                  <a:schemeClr val="bg1"/>
                </a:solidFill>
                <a:latin typeface="Muller Narrow Light" pitchFamily="50" charset="-52"/>
              </a:rPr>
              <a:t>РЕАЛИЗАЦИЯ ГОСУДАРСТВЕННОЙ ПРОГРАММЫ МУРМАНСКОЙ ОБЛАСТИ  «КОМФОРТНОЕ ЖИЛЬЕ И ГОРОДСКАЯ СРЕДА»</a:t>
            </a:r>
          </a:p>
          <a:p>
            <a:pPr algn="ctr"/>
            <a:r>
              <a:rPr lang="ru-RU" sz="1200" dirty="0" smtClean="0">
                <a:solidFill>
                  <a:schemeClr val="bg1"/>
                </a:solidFill>
                <a:latin typeface="Muller Narrow Light" pitchFamily="50" charset="-52"/>
              </a:rPr>
              <a:t> </a:t>
            </a:r>
            <a:endParaRPr lang="ru-RU" sz="1200" dirty="0">
              <a:solidFill>
                <a:srgbClr val="0082C8"/>
              </a:solidFill>
              <a:latin typeface="Muller Narrow Light" pitchFamily="50" charset="-52"/>
            </a:endParaRPr>
          </a:p>
        </p:txBody>
      </p:sp>
      <p:sp>
        <p:nvSpPr>
          <p:cNvPr id="20" name="Скругленный прямоугольник 19">
            <a:extLst>
              <a:ext uri="{FF2B5EF4-FFF2-40B4-BE49-F238E27FC236}">
                <a16:creationId xmlns:a16="http://schemas.microsoft.com/office/drawing/2014/main" id="{3DB33A97-18F4-9848-BC62-D4EC5784934E}"/>
              </a:ext>
            </a:extLst>
          </p:cNvPr>
          <p:cNvSpPr/>
          <p:nvPr/>
        </p:nvSpPr>
        <p:spPr>
          <a:xfrm>
            <a:off x="5373711" y="5977398"/>
            <a:ext cx="2693126" cy="324762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9525">
            <a:solidFill>
              <a:srgbClr val="0C83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dirty="0" smtClean="0">
                <a:solidFill>
                  <a:srgbClr val="000000"/>
                </a:solidFill>
                <a:latin typeface="Muller Narrow ExtraBold" pitchFamily="50" charset="-52"/>
              </a:rPr>
              <a:t>74 229 ТЫС. РУБЛЕЙ</a:t>
            </a:r>
            <a:endParaRPr lang="ru-RU" sz="1200" dirty="0">
              <a:solidFill>
                <a:srgbClr val="000000"/>
              </a:solidFill>
              <a:latin typeface="Muller Narrow ExtraBold" pitchFamily="50" charset="-52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D6F7E-8B1C-460B-82E1-3B6BA7A85865}" type="slidenum">
              <a:rPr lang="ru-RU" smtClean="0"/>
              <a:t>3</a:t>
            </a:fld>
            <a:endParaRPr lang="ru-RU" dirty="0"/>
          </a:p>
        </p:txBody>
      </p:sp>
      <p:graphicFrame>
        <p:nvGraphicFramePr>
          <p:cNvPr id="21" name="Таблица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44831428"/>
              </p:ext>
            </p:extLst>
          </p:nvPr>
        </p:nvGraphicFramePr>
        <p:xfrm>
          <a:off x="685688" y="3004021"/>
          <a:ext cx="4878877" cy="28248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878877">
                  <a:extLst>
                    <a:ext uri="{9D8B030D-6E8A-4147-A177-3AD203B41FA5}">
                      <a16:colId xmlns:a16="http://schemas.microsoft.com/office/drawing/2014/main" val="1726720427"/>
                    </a:ext>
                  </a:extLst>
                </a:gridCol>
              </a:tblGrid>
              <a:tr h="282481">
                <a:tc>
                  <a:txBody>
                    <a:bodyPr/>
                    <a:lstStyle/>
                    <a:p>
                      <a:r>
                        <a:rPr lang="ru-RU" dirty="0" smtClean="0">
                          <a:solidFill>
                            <a:schemeClr val="tx1"/>
                          </a:solidFill>
                        </a:rPr>
                        <a:t>*- утверждено</a:t>
                      </a:r>
                      <a:r>
                        <a:rPr lang="ru-RU" baseline="0" dirty="0" smtClean="0">
                          <a:solidFill>
                            <a:schemeClr val="tx1"/>
                          </a:solidFill>
                        </a:rPr>
                        <a:t> Законом Мурманской области об областном бюджете на 2022 год</a:t>
                      </a:r>
                      <a:endParaRPr lang="ru-RU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803045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869731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9A6A53BC-8FE6-5D43-AA1F-B228C554D086}"/>
              </a:ext>
            </a:extLst>
          </p:cNvPr>
          <p:cNvSpPr txBox="1"/>
          <p:nvPr/>
        </p:nvSpPr>
        <p:spPr>
          <a:xfrm>
            <a:off x="-1" y="731121"/>
            <a:ext cx="9144001" cy="59093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</p:txBody>
      </p:sp>
      <p:sp>
        <p:nvSpPr>
          <p:cNvPr id="10" name="Скругленный прямоугольник 9">
            <a:extLst>
              <a:ext uri="{FF2B5EF4-FFF2-40B4-BE49-F238E27FC236}">
                <a16:creationId xmlns:a16="http://schemas.microsoft.com/office/drawing/2014/main" id="{5099CB10-347E-9447-8722-791E6C7F3827}"/>
              </a:ext>
            </a:extLst>
          </p:cNvPr>
          <p:cNvSpPr/>
          <p:nvPr/>
        </p:nvSpPr>
        <p:spPr>
          <a:xfrm>
            <a:off x="4716014" y="1925265"/>
            <a:ext cx="4320480" cy="2701591"/>
          </a:xfrm>
          <a:prstGeom prst="roundRect">
            <a:avLst/>
          </a:prstGeom>
          <a:solidFill>
            <a:schemeClr val="bg1"/>
          </a:solidFill>
          <a:ln>
            <a:solidFill>
              <a:srgbClr val="0C83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1527175"/>
            <a:endParaRPr lang="ru-RU" sz="1600" dirty="0" smtClean="0">
              <a:solidFill>
                <a:srgbClr val="F05A28"/>
              </a:solidFill>
            </a:endParaRPr>
          </a:p>
          <a:p>
            <a:pPr marL="1527175"/>
            <a:endParaRPr lang="ru-RU" sz="1100" dirty="0" smtClean="0">
              <a:solidFill>
                <a:srgbClr val="F05A28"/>
              </a:solidFill>
            </a:endParaRPr>
          </a:p>
          <a:p>
            <a:pPr marL="1527175"/>
            <a:r>
              <a:rPr lang="ru-RU" sz="1600" dirty="0" smtClean="0">
                <a:solidFill>
                  <a:srgbClr val="F05A28"/>
                </a:solidFill>
              </a:rPr>
              <a:t>СТЕПЕНЬ ДОСТИЖЕНИЯ ПОКАЗАТЕЛЕЙ</a:t>
            </a:r>
          </a:p>
          <a:p>
            <a:pPr marL="1527175" algn="ctr"/>
            <a:endParaRPr lang="ru-RU" sz="1200" dirty="0">
              <a:solidFill>
                <a:srgbClr val="F05A28"/>
              </a:solidFill>
            </a:endParaRPr>
          </a:p>
          <a:p>
            <a:pPr marL="1527175" algn="ctr"/>
            <a:endParaRPr lang="ru-RU" sz="1200" dirty="0" smtClean="0">
              <a:solidFill>
                <a:srgbClr val="F05A28"/>
              </a:solidFill>
            </a:endParaRPr>
          </a:p>
          <a:p>
            <a:r>
              <a:rPr lang="ru-RU" sz="1600" dirty="0" smtClean="0">
                <a:solidFill>
                  <a:srgbClr val="0C83CB"/>
                </a:solidFill>
              </a:rPr>
              <a:t>ВЫСКОКИЙ </a:t>
            </a:r>
          </a:p>
          <a:p>
            <a:r>
              <a:rPr lang="ru-RU" sz="1600" dirty="0" smtClean="0">
                <a:solidFill>
                  <a:srgbClr val="0C83CB"/>
                </a:solidFill>
              </a:rPr>
              <a:t>УРОВЕНЬ</a:t>
            </a:r>
          </a:p>
          <a:p>
            <a:r>
              <a:rPr lang="ru-RU" sz="1600" dirty="0" smtClean="0">
                <a:solidFill>
                  <a:srgbClr val="0C83CB"/>
                </a:solidFill>
              </a:rPr>
              <a:t>ЭФФЕКТИВНОСТИ</a:t>
            </a:r>
          </a:p>
          <a:p>
            <a:pPr marL="182563"/>
            <a:r>
              <a:rPr lang="ru-RU" sz="1600" dirty="0" smtClean="0">
                <a:solidFill>
                  <a:srgbClr val="F05A28"/>
                </a:solidFill>
              </a:rPr>
              <a:t>СТЕПЕНЬ ВЫПОЛНЕНИЯ </a:t>
            </a:r>
          </a:p>
          <a:p>
            <a:pPr marL="182563"/>
            <a:r>
              <a:rPr lang="ru-RU" sz="1600" dirty="0" smtClean="0">
                <a:solidFill>
                  <a:srgbClr val="F05A28"/>
                </a:solidFill>
              </a:rPr>
              <a:t>МЕРОПРИЯТИЙ</a:t>
            </a:r>
            <a:endParaRPr lang="ru-RU" sz="1600" dirty="0">
              <a:solidFill>
                <a:srgbClr val="F05A28"/>
              </a:solidFill>
            </a:endParaRPr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0" y="22495"/>
            <a:ext cx="9144000" cy="8142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514338" rtl="0" eaLnBrk="1" latinLnBrk="0" hangingPunct="1">
              <a:spcBef>
                <a:spcPct val="0"/>
              </a:spcBef>
              <a:buNone/>
              <a:defRPr sz="247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2000" dirty="0" smtClean="0">
                <a:latin typeface="Muller Narrow Light" pitchFamily="50" charset="-52"/>
              </a:rPr>
              <a:t>ГП «КОМФОРТНОЕ ЖИЛЬЕ И ГОРОДСКАЯ СРЕДА» </a:t>
            </a:r>
            <a:r>
              <a:rPr lang="ru-RU" sz="1400" b="1" dirty="0" smtClean="0">
                <a:latin typeface="Muller Narrow Light" pitchFamily="50" charset="-52"/>
              </a:rPr>
              <a:t>(ПМО от 13.11.2020 № 795-ПП)</a:t>
            </a:r>
            <a:endParaRPr lang="ru-RU" sz="1400" b="1" dirty="0">
              <a:latin typeface="Muller Narrow Light" pitchFamily="50" charset="-52"/>
            </a:endParaRPr>
          </a:p>
        </p:txBody>
      </p:sp>
      <p:sp>
        <p:nvSpPr>
          <p:cNvPr id="26" name="Заголовок 1">
            <a:extLst>
              <a:ext uri="{FF2B5EF4-FFF2-40B4-BE49-F238E27FC236}">
                <a16:creationId xmlns:a16="http://schemas.microsoft.com/office/drawing/2014/main" id="{166491FF-663F-594D-AF2E-9764637851BC}"/>
              </a:ext>
            </a:extLst>
          </p:cNvPr>
          <p:cNvSpPr txBox="1">
            <a:spLocks/>
          </p:cNvSpPr>
          <p:nvPr/>
        </p:nvSpPr>
        <p:spPr>
          <a:xfrm>
            <a:off x="5508104" y="4606322"/>
            <a:ext cx="3312368" cy="55223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514338" rtl="0" eaLnBrk="1" latinLnBrk="0" hangingPunct="1">
              <a:spcBef>
                <a:spcPct val="0"/>
              </a:spcBef>
              <a:buNone/>
              <a:defRPr sz="247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200" b="1" u="sng" dirty="0" smtClean="0">
                <a:solidFill>
                  <a:srgbClr val="0C83CB"/>
                </a:solidFill>
                <a:latin typeface="Muller Narrow ExtraBold" pitchFamily="50" charset="-52"/>
              </a:rPr>
              <a:t>ДИНАМИКА ИСПОЛНЕНИЯ ГП, МЛН. РУБ.</a:t>
            </a:r>
            <a:endParaRPr lang="ru-RU" sz="1200" b="1" u="sng" dirty="0">
              <a:solidFill>
                <a:srgbClr val="0C83CB"/>
              </a:solidFill>
              <a:latin typeface="Muller Narrow ExtraBold" pitchFamily="50" charset="-52"/>
            </a:endParaRPr>
          </a:p>
        </p:txBody>
      </p:sp>
      <p:sp>
        <p:nvSpPr>
          <p:cNvPr id="15" name="Скругленный прямоугольник 14">
            <a:extLst>
              <a:ext uri="{FF2B5EF4-FFF2-40B4-BE49-F238E27FC236}">
                <a16:creationId xmlns:a16="http://schemas.microsoft.com/office/drawing/2014/main" id="{8F05503D-87D0-D548-BBBA-3DBFB0E25A72}"/>
              </a:ext>
            </a:extLst>
          </p:cNvPr>
          <p:cNvSpPr/>
          <p:nvPr/>
        </p:nvSpPr>
        <p:spPr>
          <a:xfrm>
            <a:off x="148681" y="980728"/>
            <a:ext cx="4063279" cy="4281487"/>
          </a:xfrm>
          <a:prstGeom prst="roundRect">
            <a:avLst/>
          </a:prstGeom>
          <a:solidFill>
            <a:schemeClr val="bg1"/>
          </a:solidFill>
          <a:ln>
            <a:solidFill>
              <a:srgbClr val="0C83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600" b="1" dirty="0">
                <a:solidFill>
                  <a:srgbClr val="F05A28"/>
                </a:solidFill>
                <a:latin typeface="Muller Narrow ExtraBold" pitchFamily="50" charset="-52"/>
              </a:rPr>
              <a:t>ЦЕЛЬ ГП- </a:t>
            </a:r>
            <a:r>
              <a:rPr lang="ru-RU" sz="1600" b="1" dirty="0" smtClean="0">
                <a:solidFill>
                  <a:srgbClr val="F05A28"/>
                </a:solidFill>
                <a:latin typeface="Muller Narrow ExtraBold" pitchFamily="50" charset="-52"/>
              </a:rPr>
              <a:t>повышение </a:t>
            </a:r>
            <a:r>
              <a:rPr lang="ru-RU" sz="1600" b="1" dirty="0">
                <a:solidFill>
                  <a:srgbClr val="F05A28"/>
                </a:solidFill>
                <a:latin typeface="Muller Narrow ExtraBold" pitchFamily="50" charset="-52"/>
              </a:rPr>
              <a:t>доступности жилья и качества жилищного обеспечения населения области, а также качества и надежности предоставления жилищно-коммунальных </a:t>
            </a:r>
            <a:r>
              <a:rPr lang="ru-RU" sz="1600" b="1" dirty="0" smtClean="0">
                <a:solidFill>
                  <a:srgbClr val="F05A28"/>
                </a:solidFill>
                <a:latin typeface="Muller Narrow ExtraBold" pitchFamily="50" charset="-52"/>
              </a:rPr>
              <a:t>услуг, повышение </a:t>
            </a:r>
            <a:r>
              <a:rPr lang="ru-RU" sz="1600" b="1" dirty="0">
                <a:solidFill>
                  <a:srgbClr val="F05A28"/>
                </a:solidFill>
                <a:latin typeface="Muller Narrow ExtraBold" pitchFamily="50" charset="-52"/>
              </a:rPr>
              <a:t>уровня благоустройства территорий муниципальных образований области</a:t>
            </a:r>
          </a:p>
          <a:p>
            <a:endParaRPr lang="ru-RU" sz="1000" b="1" dirty="0" smtClean="0">
              <a:solidFill>
                <a:srgbClr val="282828"/>
              </a:solidFill>
              <a:latin typeface="Muller Narrow Light" pitchFamily="50" charset="-52"/>
            </a:endParaRPr>
          </a:p>
          <a:p>
            <a:r>
              <a:rPr lang="ru-RU" sz="1600" b="1" dirty="0" smtClean="0">
                <a:solidFill>
                  <a:srgbClr val="282828"/>
                </a:solidFill>
                <a:latin typeface="Muller Narrow ExtraBold" pitchFamily="50" charset="-52"/>
              </a:rPr>
              <a:t>ЗАДАЧИ:</a:t>
            </a:r>
            <a:endParaRPr lang="ru-RU" sz="1600" b="1" dirty="0">
              <a:solidFill>
                <a:srgbClr val="282828"/>
              </a:solidFill>
              <a:latin typeface="Muller Narrow ExtraBold" pitchFamily="50" charset="-52"/>
            </a:endParaRPr>
          </a:p>
          <a:p>
            <a:r>
              <a:rPr lang="ru-RU" sz="1600" dirty="0" smtClean="0">
                <a:solidFill>
                  <a:srgbClr val="282828"/>
                </a:solidFill>
                <a:latin typeface="Muller Narrow Light" pitchFamily="50" charset="-52"/>
              </a:rPr>
              <a:t>- обеспечение </a:t>
            </a:r>
            <a:r>
              <a:rPr lang="ru-RU" sz="1600" b="1" dirty="0">
                <a:solidFill>
                  <a:srgbClr val="282828"/>
                </a:solidFill>
                <a:latin typeface="Muller Narrow ExtraBold" pitchFamily="50" charset="-52"/>
              </a:rPr>
              <a:t>удобного</a:t>
            </a:r>
            <a:r>
              <a:rPr lang="ru-RU" sz="1600" dirty="0">
                <a:solidFill>
                  <a:srgbClr val="282828"/>
                </a:solidFill>
                <a:latin typeface="Muller Narrow Light" pitchFamily="50" charset="-52"/>
              </a:rPr>
              <a:t> и безопасного проживания населения Мурманской области</a:t>
            </a:r>
          </a:p>
          <a:p>
            <a:r>
              <a:rPr lang="ru-RU" sz="1600" dirty="0" smtClean="0">
                <a:solidFill>
                  <a:srgbClr val="282828"/>
                </a:solidFill>
                <a:latin typeface="Muller Narrow Light" pitchFamily="50" charset="-52"/>
              </a:rPr>
              <a:t>- содействие </a:t>
            </a:r>
            <a:r>
              <a:rPr lang="ru-RU" sz="1600" b="1" dirty="0">
                <a:solidFill>
                  <a:srgbClr val="282828"/>
                </a:solidFill>
                <a:latin typeface="Muller Narrow ExtraBold" pitchFamily="50" charset="-52"/>
              </a:rPr>
              <a:t>повышению</a:t>
            </a:r>
            <a:r>
              <a:rPr lang="ru-RU" sz="1600" dirty="0">
                <a:solidFill>
                  <a:srgbClr val="282828"/>
                </a:solidFill>
                <a:latin typeface="Muller Narrow Light" pitchFamily="50" charset="-52"/>
              </a:rPr>
              <a:t> уровня благоустроенности территорий региона</a:t>
            </a:r>
          </a:p>
          <a:p>
            <a:r>
              <a:rPr lang="ru-RU" sz="1600" dirty="0" smtClean="0">
                <a:solidFill>
                  <a:srgbClr val="282828"/>
                </a:solidFill>
                <a:latin typeface="Muller Narrow Light" pitchFamily="50" charset="-52"/>
              </a:rPr>
              <a:t>- </a:t>
            </a:r>
            <a:r>
              <a:rPr lang="ru-RU" sz="1600" b="1" dirty="0" smtClean="0">
                <a:solidFill>
                  <a:srgbClr val="282828"/>
                </a:solidFill>
                <a:latin typeface="Muller Narrow ExtraBold" pitchFamily="50" charset="-52"/>
              </a:rPr>
              <a:t>усиление</a:t>
            </a:r>
            <a:r>
              <a:rPr lang="ru-RU" sz="1600" dirty="0" smtClean="0">
                <a:solidFill>
                  <a:srgbClr val="282828"/>
                </a:solidFill>
                <a:latin typeface="Muller Narrow Light" pitchFamily="50" charset="-52"/>
              </a:rPr>
              <a:t> </a:t>
            </a:r>
            <a:r>
              <a:rPr lang="ru-RU" sz="1600" dirty="0">
                <a:solidFill>
                  <a:srgbClr val="282828"/>
                </a:solidFill>
                <a:latin typeface="Muller Narrow Light" pitchFamily="50" charset="-52"/>
              </a:rPr>
              <a:t>государственного </a:t>
            </a:r>
            <a:r>
              <a:rPr lang="ru-RU" sz="1600" b="1" dirty="0">
                <a:solidFill>
                  <a:srgbClr val="282828"/>
                </a:solidFill>
                <a:latin typeface="Muller Narrow ExtraBold" pitchFamily="50" charset="-52"/>
              </a:rPr>
              <a:t>контроля</a:t>
            </a:r>
            <a:r>
              <a:rPr lang="ru-RU" sz="1600" b="1" dirty="0">
                <a:solidFill>
                  <a:srgbClr val="282828"/>
                </a:solidFill>
                <a:latin typeface="Muller Narrow Light" pitchFamily="50" charset="-52"/>
              </a:rPr>
              <a:t> </a:t>
            </a:r>
            <a:r>
              <a:rPr lang="ru-RU" sz="1600" b="1" dirty="0">
                <a:solidFill>
                  <a:srgbClr val="282828"/>
                </a:solidFill>
                <a:latin typeface="Muller Narrow ExtraBold" pitchFamily="50" charset="-52"/>
              </a:rPr>
              <a:t>(надзора) </a:t>
            </a:r>
            <a:r>
              <a:rPr lang="ru-RU" sz="1600" dirty="0">
                <a:solidFill>
                  <a:srgbClr val="282828"/>
                </a:solidFill>
                <a:latin typeface="Muller Narrow Light" pitchFamily="50" charset="-52"/>
              </a:rPr>
              <a:t>в жилищно-коммунальной сфере</a:t>
            </a:r>
          </a:p>
        </p:txBody>
      </p:sp>
      <p:sp>
        <p:nvSpPr>
          <p:cNvPr id="16" name="Скругленный прямоугольник 15">
            <a:extLst>
              <a:ext uri="{FF2B5EF4-FFF2-40B4-BE49-F238E27FC236}">
                <a16:creationId xmlns:a16="http://schemas.microsoft.com/office/drawing/2014/main" id="{3295F225-1F8B-5C46-87AA-CD06E17956C0}"/>
              </a:ext>
            </a:extLst>
          </p:cNvPr>
          <p:cNvSpPr/>
          <p:nvPr/>
        </p:nvSpPr>
        <p:spPr>
          <a:xfrm>
            <a:off x="108721" y="5319522"/>
            <a:ext cx="5123297" cy="421268"/>
          </a:xfrm>
          <a:prstGeom prst="roundRect">
            <a:avLst/>
          </a:prstGeom>
          <a:solidFill>
            <a:srgbClr val="0C83CB"/>
          </a:solidFill>
          <a:ln>
            <a:solidFill>
              <a:srgbClr val="0C83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 smtClean="0">
                <a:latin typeface="Muller Narrow ExtraBold" pitchFamily="50" charset="-52"/>
              </a:rPr>
              <a:t>Ответственный исполнитель – </a:t>
            </a:r>
          </a:p>
          <a:p>
            <a:r>
              <a:rPr lang="ru-RU" sz="1200" b="1" dirty="0" smtClean="0">
                <a:latin typeface="Muller Narrow ExtraBold" pitchFamily="50" charset="-52"/>
              </a:rPr>
              <a:t>Министерство строительства Мурманской области</a:t>
            </a:r>
            <a:endParaRPr lang="ru-RU" sz="3200" b="1" dirty="0">
              <a:latin typeface="Muller Narrow ExtraBold" pitchFamily="50" charset="-52"/>
            </a:endParaRPr>
          </a:p>
        </p:txBody>
      </p:sp>
      <p:sp>
        <p:nvSpPr>
          <p:cNvPr id="17" name="Скругленный прямоугольник 16">
            <a:extLst>
              <a:ext uri="{FF2B5EF4-FFF2-40B4-BE49-F238E27FC236}">
                <a16:creationId xmlns:a16="http://schemas.microsoft.com/office/drawing/2014/main" id="{3DB33A97-18F4-9848-BC62-D4EC5784934E}"/>
              </a:ext>
            </a:extLst>
          </p:cNvPr>
          <p:cNvSpPr/>
          <p:nvPr/>
        </p:nvSpPr>
        <p:spPr>
          <a:xfrm>
            <a:off x="108720" y="5805264"/>
            <a:ext cx="5123297" cy="723782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rgbClr val="0C83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1200" b="1" dirty="0" smtClean="0">
                <a:solidFill>
                  <a:srgbClr val="0C83CB"/>
                </a:solidFill>
                <a:latin typeface="Muller Narrow Light" pitchFamily="50" charset="-52"/>
              </a:rPr>
              <a:t>СОИСПОЛНИТЕЛИ ГП: </a:t>
            </a:r>
          </a:p>
          <a:p>
            <a:r>
              <a:rPr lang="ru-RU" sz="1200" dirty="0" smtClean="0">
                <a:solidFill>
                  <a:srgbClr val="0C83CB"/>
                </a:solidFill>
                <a:latin typeface="Muller Narrow Light" pitchFamily="50" charset="-52"/>
              </a:rPr>
              <a:t>Минэнерго </a:t>
            </a:r>
            <a:r>
              <a:rPr lang="ru-RU" sz="1200" dirty="0">
                <a:solidFill>
                  <a:srgbClr val="0C83CB"/>
                </a:solidFill>
                <a:latin typeface="Muller Narrow Light" pitchFamily="50" charset="-52"/>
              </a:rPr>
              <a:t>и ЖКХ </a:t>
            </a:r>
            <a:r>
              <a:rPr lang="ru-RU" sz="1200" dirty="0" smtClean="0">
                <a:solidFill>
                  <a:srgbClr val="0C83CB"/>
                </a:solidFill>
                <a:latin typeface="Muller Narrow Light" pitchFamily="50" charset="-52"/>
              </a:rPr>
              <a:t>МО, Минфин МО, ГЖИ МО, Минтранс МО, МИО МО, </a:t>
            </a:r>
            <a:r>
              <a:rPr lang="ru-RU" sz="1200" dirty="0" err="1" smtClean="0">
                <a:solidFill>
                  <a:srgbClr val="0C83CB"/>
                </a:solidFill>
                <a:latin typeface="Muller Narrow Light" pitchFamily="50" charset="-52"/>
              </a:rPr>
              <a:t>Минград</a:t>
            </a:r>
            <a:r>
              <a:rPr lang="ru-RU" sz="1200" dirty="0" smtClean="0">
                <a:solidFill>
                  <a:srgbClr val="0C83CB"/>
                </a:solidFill>
                <a:latin typeface="Muller Narrow Light" pitchFamily="50" charset="-52"/>
              </a:rPr>
              <a:t> МО</a:t>
            </a:r>
            <a:endParaRPr lang="ru-RU" sz="1200" dirty="0">
              <a:solidFill>
                <a:srgbClr val="0C83CB"/>
              </a:solidFill>
              <a:latin typeface="Muller Narrow Light" pitchFamily="50" charset="-52"/>
            </a:endParaRPr>
          </a:p>
        </p:txBody>
      </p:sp>
      <p:sp>
        <p:nvSpPr>
          <p:cNvPr id="18" name="Скругленный прямоугольник 17">
            <a:extLst>
              <a:ext uri="{FF2B5EF4-FFF2-40B4-BE49-F238E27FC236}">
                <a16:creationId xmlns:a16="http://schemas.microsoft.com/office/drawing/2014/main" id="{5099CB10-347E-9447-8722-791E6C7F3827}"/>
              </a:ext>
            </a:extLst>
          </p:cNvPr>
          <p:cNvSpPr/>
          <p:nvPr/>
        </p:nvSpPr>
        <p:spPr>
          <a:xfrm>
            <a:off x="4716016" y="1867034"/>
            <a:ext cx="4320478" cy="553854"/>
          </a:xfrm>
          <a:prstGeom prst="roundRect">
            <a:avLst/>
          </a:prstGeom>
          <a:solidFill>
            <a:srgbClr val="0C83CB"/>
          </a:solidFill>
          <a:ln>
            <a:solidFill>
              <a:srgbClr val="0C83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Muller Narrow ExtraBold" pitchFamily="50" charset="-52"/>
              </a:rPr>
              <a:t>ОЦЕНКА ЭФФЕКТИВНОСТИ ИСПОЛНЕНИЯ ГП </a:t>
            </a:r>
          </a:p>
          <a:p>
            <a:pPr algn="ctr"/>
            <a:r>
              <a:rPr lang="ru-RU" sz="1400" b="1" dirty="0" smtClean="0">
                <a:solidFill>
                  <a:schemeClr val="bg1"/>
                </a:solidFill>
                <a:latin typeface="Muller Narrow ExtraBold" pitchFamily="50" charset="-52"/>
              </a:rPr>
              <a:t>ЗА 9 мес. 2021 ГОДА</a:t>
            </a:r>
            <a:endParaRPr lang="ru-RU" sz="1400" b="1" dirty="0">
              <a:solidFill>
                <a:schemeClr val="bg1"/>
              </a:solidFill>
              <a:latin typeface="Muller Narrow ExtraBold" pitchFamily="50" charset="-52"/>
            </a:endParaRPr>
          </a:p>
        </p:txBody>
      </p:sp>
      <p:graphicFrame>
        <p:nvGraphicFramePr>
          <p:cNvPr id="3" name="Диаграмма 2"/>
          <p:cNvGraphicFramePr/>
          <p:nvPr>
            <p:extLst>
              <p:ext uri="{D42A27DB-BD31-4B8C-83A1-F6EECF244321}">
                <p14:modId xmlns:p14="http://schemas.microsoft.com/office/powerpoint/2010/main" val="2356726175"/>
              </p:ext>
            </p:extLst>
          </p:nvPr>
        </p:nvGraphicFramePr>
        <p:xfrm>
          <a:off x="6156176" y="4803481"/>
          <a:ext cx="2592287" cy="18166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9" name="Скругленный прямоугольник 18">
            <a:extLst>
              <a:ext uri="{FF2B5EF4-FFF2-40B4-BE49-F238E27FC236}">
                <a16:creationId xmlns:a16="http://schemas.microsoft.com/office/drawing/2014/main" id="{3295F225-1F8B-5C46-87AA-CD06E17956C0}"/>
              </a:ext>
            </a:extLst>
          </p:cNvPr>
          <p:cNvSpPr/>
          <p:nvPr/>
        </p:nvSpPr>
        <p:spPr>
          <a:xfrm>
            <a:off x="4788024" y="2480441"/>
            <a:ext cx="1594905" cy="811585"/>
          </a:xfrm>
          <a:prstGeom prst="roundRect">
            <a:avLst/>
          </a:prstGeom>
          <a:solidFill>
            <a:srgbClr val="0C83CB"/>
          </a:solidFill>
          <a:ln>
            <a:solidFill>
              <a:srgbClr val="0C83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200" b="1" dirty="0" smtClean="0">
                <a:latin typeface="Muller Narrow ExtraBold" pitchFamily="50" charset="-52"/>
              </a:rPr>
              <a:t>100%</a:t>
            </a:r>
            <a:endParaRPr lang="ru-RU" sz="3200" b="1" dirty="0">
              <a:latin typeface="Muller Narrow ExtraBold" pitchFamily="50" charset="-52"/>
            </a:endParaRPr>
          </a:p>
        </p:txBody>
      </p:sp>
      <p:sp>
        <p:nvSpPr>
          <p:cNvPr id="20" name="Скругленный прямоугольник 19">
            <a:extLst>
              <a:ext uri="{FF2B5EF4-FFF2-40B4-BE49-F238E27FC236}">
                <a16:creationId xmlns:a16="http://schemas.microsoft.com/office/drawing/2014/main" id="{3295F225-1F8B-5C46-87AA-CD06E17956C0}"/>
              </a:ext>
            </a:extLst>
          </p:cNvPr>
          <p:cNvSpPr/>
          <p:nvPr/>
        </p:nvSpPr>
        <p:spPr>
          <a:xfrm>
            <a:off x="5940152" y="3038633"/>
            <a:ext cx="1594905" cy="811585"/>
          </a:xfrm>
          <a:prstGeom prst="roundRect">
            <a:avLst/>
          </a:prstGeom>
          <a:solidFill>
            <a:srgbClr val="F05A28"/>
          </a:solidFill>
          <a:ln>
            <a:solidFill>
              <a:srgbClr val="F05A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200" b="1" dirty="0" smtClean="0">
                <a:latin typeface="Muller Narrow ExtraBold" pitchFamily="50" charset="-52"/>
              </a:rPr>
              <a:t>100%</a:t>
            </a:r>
            <a:endParaRPr lang="ru-RU" sz="3200" b="1" dirty="0">
              <a:latin typeface="Muller Narrow ExtraBold" pitchFamily="50" charset="-52"/>
            </a:endParaRPr>
          </a:p>
        </p:txBody>
      </p:sp>
      <p:sp>
        <p:nvSpPr>
          <p:cNvPr id="21" name="Скругленный прямоугольник 20">
            <a:extLst>
              <a:ext uri="{FF2B5EF4-FFF2-40B4-BE49-F238E27FC236}">
                <a16:creationId xmlns:a16="http://schemas.microsoft.com/office/drawing/2014/main" id="{3295F225-1F8B-5C46-87AA-CD06E17956C0}"/>
              </a:ext>
            </a:extLst>
          </p:cNvPr>
          <p:cNvSpPr/>
          <p:nvPr/>
        </p:nvSpPr>
        <p:spPr>
          <a:xfrm>
            <a:off x="7225567" y="3667674"/>
            <a:ext cx="1594905" cy="811585"/>
          </a:xfrm>
          <a:prstGeom prst="roundRect">
            <a:avLst/>
          </a:prstGeom>
          <a:solidFill>
            <a:srgbClr val="0C83CB"/>
          </a:solidFill>
          <a:ln>
            <a:solidFill>
              <a:srgbClr val="0C83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ru-RU" sz="3200" b="1" dirty="0" smtClean="0">
                <a:latin typeface="Muller Narrow ExtraBold" pitchFamily="50" charset="-52"/>
              </a:rPr>
              <a:t>100%</a:t>
            </a:r>
            <a:endParaRPr lang="ru-RU" sz="3200" b="1" dirty="0">
              <a:latin typeface="Muller Narrow ExtraBold" pitchFamily="50" charset="-52"/>
            </a:endParaRPr>
          </a:p>
        </p:txBody>
      </p:sp>
      <p:sp>
        <p:nvSpPr>
          <p:cNvPr id="22" name="Скругленный прямоугольник 21">
            <a:extLst>
              <a:ext uri="{FF2B5EF4-FFF2-40B4-BE49-F238E27FC236}">
                <a16:creationId xmlns:a16="http://schemas.microsoft.com/office/drawing/2014/main" id="{3295F225-1F8B-5C46-87AA-CD06E17956C0}"/>
              </a:ext>
            </a:extLst>
          </p:cNvPr>
          <p:cNvSpPr/>
          <p:nvPr/>
        </p:nvSpPr>
        <p:spPr>
          <a:xfrm>
            <a:off x="6737604" y="836713"/>
            <a:ext cx="2298890" cy="811585"/>
          </a:xfrm>
          <a:prstGeom prst="roundRect">
            <a:avLst/>
          </a:prstGeom>
          <a:solidFill>
            <a:srgbClr val="F05A28"/>
          </a:solidFill>
          <a:ln>
            <a:solidFill>
              <a:srgbClr val="F05A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sz="1050" dirty="0">
                <a:latin typeface="Muller Narrow Light" pitchFamily="50" charset="-52"/>
              </a:rPr>
              <a:t>подпрограмма  5 "Обеспечение осуществления государственного контроля (надзора) в жилищно-коммунальной сфере"</a:t>
            </a:r>
          </a:p>
        </p:txBody>
      </p:sp>
      <p:pic>
        <p:nvPicPr>
          <p:cNvPr id="23" name="Рисунок 22">
            <a:extLst>
              <a:ext uri="{FF2B5EF4-FFF2-40B4-BE49-F238E27FC236}">
                <a16:creationId xmlns:a16="http://schemas.microsoft.com/office/drawing/2014/main" id="{301E3AEC-1E2B-0541-BA89-D2AC16F897E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833774" y="790590"/>
            <a:ext cx="903830" cy="903830"/>
          </a:xfrm>
          <a:prstGeom prst="rect">
            <a:avLst/>
          </a:prstGeom>
        </p:spPr>
      </p:pic>
      <p:pic>
        <p:nvPicPr>
          <p:cNvPr id="24" name="Рисунок 23">
            <a:extLst>
              <a:ext uri="{FF2B5EF4-FFF2-40B4-BE49-F238E27FC236}">
                <a16:creationId xmlns:a16="http://schemas.microsoft.com/office/drawing/2014/main" id="{991D1542-91AF-484C-98AF-208BF86FB9A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86962" y="5007811"/>
            <a:ext cx="797453" cy="797453"/>
          </a:xfrm>
          <a:prstGeom prst="rect">
            <a:avLst/>
          </a:prstGeom>
        </p:spPr>
      </p:pic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D6F7E-8B1C-460B-82E1-3B6BA7A85865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2570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9A6A53BC-8FE6-5D43-AA1F-B228C554D086}"/>
              </a:ext>
            </a:extLst>
          </p:cNvPr>
          <p:cNvSpPr txBox="1"/>
          <p:nvPr/>
        </p:nvSpPr>
        <p:spPr>
          <a:xfrm>
            <a:off x="-1" y="730942"/>
            <a:ext cx="9144001" cy="59093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0" y="22495"/>
            <a:ext cx="9144000" cy="8142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514338" rtl="0" eaLnBrk="1" latinLnBrk="0" hangingPunct="1">
              <a:spcBef>
                <a:spcPct val="0"/>
              </a:spcBef>
              <a:buNone/>
              <a:defRPr sz="247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dirty="0" smtClean="0">
                <a:latin typeface="Muller Narrow Light" pitchFamily="50" charset="-52"/>
              </a:rPr>
              <a:t>О РЕЗУЛЬТАТАХ РАБОТЫ ИНСПЕКЦИИ В 1 КВАРТАЛЕ 2021 ГОДА</a:t>
            </a:r>
            <a:endParaRPr lang="ru-RU" sz="1200" b="1" dirty="0">
              <a:latin typeface="Muller Narrow Light" pitchFamily="50" charset="-52"/>
            </a:endParaRPr>
          </a:p>
        </p:txBody>
      </p:sp>
      <p:sp>
        <p:nvSpPr>
          <p:cNvPr id="15" name="Скругленный прямоугольник 14">
            <a:extLst>
              <a:ext uri="{FF2B5EF4-FFF2-40B4-BE49-F238E27FC236}">
                <a16:creationId xmlns:a16="http://schemas.microsoft.com/office/drawing/2014/main" id="{8F05503D-87D0-D548-BBBA-3DBFB0E25A72}"/>
              </a:ext>
            </a:extLst>
          </p:cNvPr>
          <p:cNvSpPr/>
          <p:nvPr/>
        </p:nvSpPr>
        <p:spPr>
          <a:xfrm>
            <a:off x="349872" y="2204999"/>
            <a:ext cx="3816424" cy="2016090"/>
          </a:xfrm>
          <a:prstGeom prst="roundRect">
            <a:avLst/>
          </a:prstGeom>
          <a:solidFill>
            <a:schemeClr val="bg1"/>
          </a:solidFill>
          <a:ln>
            <a:solidFill>
              <a:srgbClr val="F05A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ru-RU" sz="1600" b="1" dirty="0" smtClean="0">
                <a:solidFill>
                  <a:srgbClr val="0082C8"/>
                </a:solidFill>
                <a:latin typeface="Muller Narrow Light" pitchFamily="50" charset="-52"/>
              </a:rPr>
              <a:t>                   </a:t>
            </a:r>
            <a:r>
              <a:rPr lang="ru-RU" sz="2800" b="1" dirty="0" smtClean="0">
                <a:solidFill>
                  <a:srgbClr val="F05A28"/>
                </a:solidFill>
                <a:latin typeface="Muller Narrow Light" pitchFamily="50" charset="-52"/>
              </a:rPr>
              <a:t>95 </a:t>
            </a:r>
            <a:r>
              <a:rPr lang="ru-RU" sz="1400" b="1" dirty="0" smtClean="0">
                <a:solidFill>
                  <a:srgbClr val="000000"/>
                </a:solidFill>
                <a:latin typeface="Muller Narrow Light" pitchFamily="50" charset="-52"/>
              </a:rPr>
              <a:t>ВЫНЕСЕНО 	АДМИНИСТРАТИВНЫХ ШТРАФОВ</a:t>
            </a:r>
          </a:p>
          <a:p>
            <a:endParaRPr lang="ru-RU" sz="1400" b="1" dirty="0">
              <a:solidFill>
                <a:srgbClr val="F05A28"/>
              </a:solidFill>
              <a:latin typeface="Muller Narrow Light" pitchFamily="50" charset="-52"/>
            </a:endParaRPr>
          </a:p>
          <a:p>
            <a:r>
              <a:rPr lang="ru-RU" sz="1400" b="1" dirty="0" smtClean="0">
                <a:solidFill>
                  <a:srgbClr val="F05A28"/>
                </a:solidFill>
                <a:latin typeface="Muller Narrow Light" pitchFamily="50" charset="-52"/>
              </a:rPr>
              <a:t>	</a:t>
            </a:r>
            <a:r>
              <a:rPr lang="ru-RU" sz="1400" b="1" dirty="0" smtClean="0">
                <a:solidFill>
                  <a:srgbClr val="000000"/>
                </a:solidFill>
                <a:latin typeface="Muller Narrow Light" pitchFamily="50" charset="-52"/>
              </a:rPr>
              <a:t>СУММА ШТРАФОВ СОСТАВИЛА                 	</a:t>
            </a:r>
            <a:r>
              <a:rPr lang="ru-RU" sz="2800" b="1" dirty="0" smtClean="0">
                <a:solidFill>
                  <a:srgbClr val="F05A28"/>
                </a:solidFill>
                <a:latin typeface="Muller Narrow Light" pitchFamily="50" charset="-52"/>
              </a:rPr>
              <a:t>2,2</a:t>
            </a:r>
            <a:r>
              <a:rPr lang="ru-RU" sz="1400" b="1" dirty="0" smtClean="0">
                <a:solidFill>
                  <a:srgbClr val="F05A28"/>
                </a:solidFill>
                <a:latin typeface="Muller Narrow Light" pitchFamily="50" charset="-52"/>
              </a:rPr>
              <a:t> </a:t>
            </a:r>
            <a:r>
              <a:rPr lang="ru-RU" sz="1400" b="1" dirty="0" smtClean="0">
                <a:solidFill>
                  <a:srgbClr val="000000"/>
                </a:solidFill>
                <a:latin typeface="Muller Narrow Light" pitchFamily="50" charset="-52"/>
              </a:rPr>
              <a:t>МЛН. РУБЛЕЙ </a:t>
            </a:r>
            <a:endParaRPr lang="ru-RU" sz="1400" b="1" dirty="0">
              <a:solidFill>
                <a:srgbClr val="000000"/>
              </a:solidFill>
              <a:latin typeface="Muller Narrow Light" pitchFamily="50" charset="-52"/>
            </a:endParaRPr>
          </a:p>
        </p:txBody>
      </p:sp>
      <p:sp>
        <p:nvSpPr>
          <p:cNvPr id="16" name="Скругленный прямоугольник 15">
            <a:extLst>
              <a:ext uri="{FF2B5EF4-FFF2-40B4-BE49-F238E27FC236}">
                <a16:creationId xmlns:a16="http://schemas.microsoft.com/office/drawing/2014/main" id="{3295F225-1F8B-5C46-87AA-CD06E17956C0}"/>
              </a:ext>
            </a:extLst>
          </p:cNvPr>
          <p:cNvSpPr/>
          <p:nvPr/>
        </p:nvSpPr>
        <p:spPr>
          <a:xfrm>
            <a:off x="323528" y="850704"/>
            <a:ext cx="3528392" cy="922112"/>
          </a:xfrm>
          <a:prstGeom prst="roundRect">
            <a:avLst/>
          </a:prstGeom>
          <a:solidFill>
            <a:srgbClr val="0C83CB"/>
          </a:solidFill>
          <a:ln>
            <a:solidFill>
              <a:srgbClr val="0C83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t" anchorCtr="0"/>
          <a:lstStyle/>
          <a:p>
            <a:r>
              <a:rPr lang="ru-RU" sz="2400" b="1" dirty="0" smtClean="0">
                <a:latin typeface="Muller Narrow Light" pitchFamily="50" charset="-52"/>
              </a:rPr>
              <a:t>         1883 </a:t>
            </a:r>
            <a:r>
              <a:rPr lang="ru-RU" sz="1200" b="1" dirty="0" smtClean="0">
                <a:latin typeface="Muller Narrow Light" pitchFamily="50" charset="-52"/>
              </a:rPr>
              <a:t>ВНЕПЛАНОВЫХ  ПРОВЕРОК</a:t>
            </a:r>
          </a:p>
          <a:p>
            <a:r>
              <a:rPr lang="ru-RU" sz="2400" b="1" dirty="0">
                <a:latin typeface="Muller Narrow Light" pitchFamily="50" charset="-52"/>
              </a:rPr>
              <a:t> </a:t>
            </a:r>
            <a:r>
              <a:rPr lang="ru-RU" sz="2400" b="1" dirty="0" smtClean="0">
                <a:latin typeface="Muller Narrow Light" pitchFamily="50" charset="-52"/>
              </a:rPr>
              <a:t>             18 </a:t>
            </a:r>
            <a:r>
              <a:rPr lang="ru-RU" sz="1200" b="1" dirty="0" smtClean="0">
                <a:latin typeface="Muller Narrow Light" pitchFamily="50" charset="-52"/>
              </a:rPr>
              <a:t>ПЛАНОВЫХ  ПРОВЕРОК</a:t>
            </a:r>
            <a:r>
              <a:rPr lang="ru-RU" sz="2400" b="1" dirty="0" smtClean="0">
                <a:latin typeface="Muller Narrow Light" pitchFamily="50" charset="-52"/>
              </a:rPr>
              <a:t> </a:t>
            </a:r>
            <a:endParaRPr lang="ru-RU" sz="1200" b="1" dirty="0">
              <a:latin typeface="Muller Narrow Light" pitchFamily="50" charset="-52"/>
            </a:endParaRPr>
          </a:p>
        </p:txBody>
      </p:sp>
      <p:sp>
        <p:nvSpPr>
          <p:cNvPr id="17" name="Скругленный прямоугольник 16">
            <a:extLst>
              <a:ext uri="{FF2B5EF4-FFF2-40B4-BE49-F238E27FC236}">
                <a16:creationId xmlns:a16="http://schemas.microsoft.com/office/drawing/2014/main" id="{3DB33A97-18F4-9848-BC62-D4EC5784934E}"/>
              </a:ext>
            </a:extLst>
          </p:cNvPr>
          <p:cNvSpPr/>
          <p:nvPr/>
        </p:nvSpPr>
        <p:spPr>
          <a:xfrm>
            <a:off x="349872" y="4526264"/>
            <a:ext cx="3426171" cy="1152128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rgbClr val="0C83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712788" lvl="3"/>
            <a:r>
              <a:rPr lang="ru-RU" sz="2400" dirty="0" smtClean="0">
                <a:solidFill>
                  <a:srgbClr val="0C83CB"/>
                </a:solidFill>
                <a:latin typeface="Muller Narrow Light" pitchFamily="50" charset="-52"/>
              </a:rPr>
              <a:t>1516</a:t>
            </a:r>
            <a:r>
              <a:rPr lang="ru-RU" sz="2400" dirty="0" smtClean="0">
                <a:solidFill>
                  <a:srgbClr val="0C83CB"/>
                </a:solidFill>
                <a:latin typeface="Muller Narrow Light" pitchFamily="50" charset="-52"/>
              </a:rPr>
              <a:t> </a:t>
            </a:r>
            <a:r>
              <a:rPr lang="ru-RU" sz="1400" dirty="0" smtClean="0">
                <a:solidFill>
                  <a:srgbClr val="000000"/>
                </a:solidFill>
                <a:latin typeface="Muller Narrow Light" pitchFamily="50" charset="-52"/>
              </a:rPr>
              <a:t>МНОГОКВАРТИРНЫХ </a:t>
            </a:r>
            <a:r>
              <a:rPr lang="ru-RU" sz="1400" dirty="0">
                <a:solidFill>
                  <a:srgbClr val="000000"/>
                </a:solidFill>
                <a:latin typeface="Muller Narrow Light" pitchFamily="50" charset="-52"/>
              </a:rPr>
              <a:t>ДОМОВ </a:t>
            </a:r>
            <a:r>
              <a:rPr lang="ru-RU" sz="1400" dirty="0" smtClean="0">
                <a:solidFill>
                  <a:srgbClr val="000000"/>
                </a:solidFill>
                <a:latin typeface="Muller Narrow Light" pitchFamily="50" charset="-52"/>
              </a:rPr>
              <a:t> ОБСЛЕДОВАНО </a:t>
            </a:r>
            <a:r>
              <a:rPr lang="ru-RU" sz="1400" dirty="0">
                <a:solidFill>
                  <a:srgbClr val="000000"/>
                </a:solidFill>
                <a:latin typeface="Muller Narrow Light" pitchFamily="50" charset="-52"/>
              </a:rPr>
              <a:t>В </a:t>
            </a:r>
            <a:r>
              <a:rPr lang="ru-RU" sz="1400" dirty="0" smtClean="0">
                <a:solidFill>
                  <a:srgbClr val="000000"/>
                </a:solidFill>
                <a:latin typeface="Muller Narrow Light" pitchFamily="50" charset="-52"/>
              </a:rPr>
              <a:t>МУРМАНСКОЙ ОБЛАСТИ </a:t>
            </a:r>
            <a:endParaRPr lang="ru-RU" sz="1400" dirty="0">
              <a:solidFill>
                <a:srgbClr val="000000"/>
              </a:solidFill>
              <a:latin typeface="Muller Narrow Light" pitchFamily="50" charset="-52"/>
            </a:endParaRPr>
          </a:p>
        </p:txBody>
      </p:sp>
      <p:pic>
        <p:nvPicPr>
          <p:cNvPr id="18" name="Рисунок 17">
            <a:extLst>
              <a:ext uri="{FF2B5EF4-FFF2-40B4-BE49-F238E27FC236}">
                <a16:creationId xmlns:a16="http://schemas.microsoft.com/office/drawing/2014/main" id="{0F62F8F9-0A38-5E4A-8A71-3CA96EF74C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3952" y="980728"/>
            <a:ext cx="518458" cy="648072"/>
          </a:xfrm>
          <a:prstGeom prst="rect">
            <a:avLst/>
          </a:prstGeom>
        </p:spPr>
      </p:pic>
      <p:sp>
        <p:nvSpPr>
          <p:cNvPr id="19" name="Скругленный прямоугольник 18">
            <a:extLst>
              <a:ext uri="{FF2B5EF4-FFF2-40B4-BE49-F238E27FC236}">
                <a16:creationId xmlns:a16="http://schemas.microsoft.com/office/drawing/2014/main" id="{3295F225-1F8B-5C46-87AA-CD06E17956C0}"/>
              </a:ext>
            </a:extLst>
          </p:cNvPr>
          <p:cNvSpPr/>
          <p:nvPr/>
        </p:nvSpPr>
        <p:spPr>
          <a:xfrm>
            <a:off x="4800576" y="871312"/>
            <a:ext cx="3659856" cy="922112"/>
          </a:xfrm>
          <a:prstGeom prst="roundRect">
            <a:avLst/>
          </a:prstGeom>
          <a:solidFill>
            <a:srgbClr val="0C83CB"/>
          </a:solidFill>
          <a:ln>
            <a:solidFill>
              <a:srgbClr val="0C83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t" anchorCtr="0"/>
          <a:lstStyle/>
          <a:p>
            <a:r>
              <a:rPr lang="ru-RU" sz="2400" b="1" dirty="0" smtClean="0">
                <a:latin typeface="Muller Narrow Light" pitchFamily="50" charset="-52"/>
              </a:rPr>
              <a:t>         </a:t>
            </a:r>
            <a:r>
              <a:rPr lang="ru-RU" sz="2400" b="1" dirty="0" smtClean="0">
                <a:latin typeface="Muller Narrow Light" pitchFamily="50" charset="-52"/>
              </a:rPr>
              <a:t>347</a:t>
            </a:r>
            <a:r>
              <a:rPr lang="ru-RU" sz="2400" b="1" dirty="0" smtClean="0">
                <a:latin typeface="Muller Narrow Light" pitchFamily="50" charset="-52"/>
              </a:rPr>
              <a:t> </a:t>
            </a:r>
            <a:r>
              <a:rPr lang="ru-RU" sz="1200" b="1" dirty="0" smtClean="0">
                <a:latin typeface="Muller Narrow Light" pitchFamily="50" charset="-52"/>
              </a:rPr>
              <a:t>ПРЕДПИСАНИЙ ОБ  УСТРАНЕНИИ 	      ВЫЯВЛЕННЫХ НАРУШЕНИЙ </a:t>
            </a:r>
            <a:endParaRPr lang="ru-RU" sz="1200" b="1" dirty="0">
              <a:latin typeface="Muller Narrow Light" pitchFamily="50" charset="-52"/>
            </a:endParaRPr>
          </a:p>
        </p:txBody>
      </p:sp>
      <p:pic>
        <p:nvPicPr>
          <p:cNvPr id="21" name="Рисунок 20">
            <a:extLst>
              <a:ext uri="{FF2B5EF4-FFF2-40B4-BE49-F238E27FC236}">
                <a16:creationId xmlns:a16="http://schemas.microsoft.com/office/drawing/2014/main" id="{278E0D51-3AC0-4E4D-B953-A08E21F7DC3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32040" y="1013216"/>
            <a:ext cx="576064" cy="617211"/>
          </a:xfrm>
          <a:prstGeom prst="rect">
            <a:avLst/>
          </a:prstGeom>
        </p:spPr>
      </p:pic>
      <p:sp>
        <p:nvSpPr>
          <p:cNvPr id="29" name="Скругленный прямоугольник 28">
            <a:extLst>
              <a:ext uri="{FF2B5EF4-FFF2-40B4-BE49-F238E27FC236}">
                <a16:creationId xmlns:a16="http://schemas.microsoft.com/office/drawing/2014/main" id="{3295F225-1F8B-5C46-87AA-CD06E17956C0}"/>
              </a:ext>
            </a:extLst>
          </p:cNvPr>
          <p:cNvSpPr/>
          <p:nvPr/>
        </p:nvSpPr>
        <p:spPr>
          <a:xfrm>
            <a:off x="4871875" y="2266066"/>
            <a:ext cx="3588557" cy="922112"/>
          </a:xfrm>
          <a:prstGeom prst="roundRect">
            <a:avLst/>
          </a:prstGeom>
          <a:solidFill>
            <a:srgbClr val="0C83CB"/>
          </a:solidFill>
          <a:ln>
            <a:solidFill>
              <a:srgbClr val="0C83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t" anchorCtr="0"/>
          <a:lstStyle/>
          <a:p>
            <a:r>
              <a:rPr lang="ru-RU" sz="2400" b="1" dirty="0" smtClean="0">
                <a:latin typeface="Muller Narrow Light" pitchFamily="50" charset="-52"/>
              </a:rPr>
              <a:t>         </a:t>
            </a:r>
            <a:r>
              <a:rPr lang="ru-RU" sz="2400" b="1" dirty="0" smtClean="0">
                <a:latin typeface="Muller Narrow Light" pitchFamily="50" charset="-52"/>
              </a:rPr>
              <a:t>100</a:t>
            </a:r>
            <a:r>
              <a:rPr lang="ru-RU" sz="2400" b="1" dirty="0" smtClean="0">
                <a:latin typeface="Muller Narrow Light" pitchFamily="50" charset="-52"/>
              </a:rPr>
              <a:t> </a:t>
            </a:r>
            <a:r>
              <a:rPr lang="ru-RU" sz="1200" b="1" dirty="0" smtClean="0">
                <a:latin typeface="Muller Narrow Light" pitchFamily="50" charset="-52"/>
              </a:rPr>
              <a:t>ДЕЛ </a:t>
            </a:r>
            <a:r>
              <a:rPr lang="ru-RU" sz="1200" b="1" dirty="0" smtClean="0">
                <a:latin typeface="Muller Narrow Light" pitchFamily="50" charset="-52"/>
              </a:rPr>
              <a:t>ОБ АДМИНИСТРАТИВНЫХ 	      ПРАВОНАРУШЕНИЯХ  </a:t>
            </a:r>
            <a:endParaRPr lang="ru-RU" sz="1200" b="1" dirty="0">
              <a:latin typeface="Muller Narrow Light" pitchFamily="50" charset="-52"/>
            </a:endParaRPr>
          </a:p>
        </p:txBody>
      </p:sp>
      <p:pic>
        <p:nvPicPr>
          <p:cNvPr id="30" name="Рисунок 29">
            <a:extLst>
              <a:ext uri="{FF2B5EF4-FFF2-40B4-BE49-F238E27FC236}">
                <a16:creationId xmlns:a16="http://schemas.microsoft.com/office/drawing/2014/main" id="{12BCAD48-C89D-9D4C-8209-DD4E7A9B66A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02797" y="2437302"/>
            <a:ext cx="634549" cy="589224"/>
          </a:xfrm>
          <a:prstGeom prst="rect">
            <a:avLst/>
          </a:prstGeom>
        </p:spPr>
      </p:pic>
      <p:pic>
        <p:nvPicPr>
          <p:cNvPr id="32" name="Рисунок 31">
            <a:extLst>
              <a:ext uri="{FF2B5EF4-FFF2-40B4-BE49-F238E27FC236}">
                <a16:creationId xmlns:a16="http://schemas.microsoft.com/office/drawing/2014/main" id="{BA79034E-F684-1A45-ABDA-8663AEC88DE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10800000" flipV="1">
            <a:off x="6322286" y="1851218"/>
            <a:ext cx="326916" cy="411440"/>
          </a:xfrm>
          <a:prstGeom prst="rect">
            <a:avLst/>
          </a:prstGeom>
        </p:spPr>
      </p:pic>
      <p:pic>
        <p:nvPicPr>
          <p:cNvPr id="33" name="Рисунок 32">
            <a:extLst>
              <a:ext uri="{FF2B5EF4-FFF2-40B4-BE49-F238E27FC236}">
                <a16:creationId xmlns:a16="http://schemas.microsoft.com/office/drawing/2014/main" id="{BA79034E-F684-1A45-ABDA-8663AEC88DE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5400000" flipV="1">
            <a:off x="4060964" y="1056705"/>
            <a:ext cx="471710" cy="593670"/>
          </a:xfrm>
          <a:prstGeom prst="rect">
            <a:avLst/>
          </a:prstGeom>
        </p:spPr>
      </p:pic>
      <p:pic>
        <p:nvPicPr>
          <p:cNvPr id="34" name="Рисунок 33">
            <a:extLst>
              <a:ext uri="{FF2B5EF4-FFF2-40B4-BE49-F238E27FC236}">
                <a16:creationId xmlns:a16="http://schemas.microsoft.com/office/drawing/2014/main" id="{5C356385-3551-7B42-9DBB-05CA894E70BF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92782" y="4643154"/>
            <a:ext cx="680797" cy="753740"/>
          </a:xfrm>
          <a:prstGeom prst="rect">
            <a:avLst/>
          </a:prstGeom>
        </p:spPr>
      </p:pic>
      <p:pic>
        <p:nvPicPr>
          <p:cNvPr id="35" name="Рисунок 34"/>
          <p:cNvPicPr/>
          <p:nvPr/>
        </p:nvPicPr>
        <p:blipFill rotWithShape="1">
          <a:blip r:embed="rId8"/>
          <a:srcRect l="6327" t="43359" r="86686" b="45462"/>
          <a:stretch/>
        </p:blipFill>
        <p:spPr bwMode="auto">
          <a:xfrm>
            <a:off x="505677" y="2727122"/>
            <a:ext cx="897971" cy="917902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6" name="Скругленный прямоугольник 35">
            <a:extLst>
              <a:ext uri="{FF2B5EF4-FFF2-40B4-BE49-F238E27FC236}">
                <a16:creationId xmlns:a16="http://schemas.microsoft.com/office/drawing/2014/main" id="{3DB33A97-18F4-9848-BC62-D4EC5784934E}"/>
              </a:ext>
            </a:extLst>
          </p:cNvPr>
          <p:cNvSpPr/>
          <p:nvPr/>
        </p:nvSpPr>
        <p:spPr>
          <a:xfrm>
            <a:off x="4323131" y="3526536"/>
            <a:ext cx="4641357" cy="2926800"/>
          </a:xfrm>
          <a:prstGeom prst="roundRect">
            <a:avLst/>
          </a:prstGeom>
          <a:solidFill>
            <a:schemeClr val="bg1">
              <a:lumMod val="95000"/>
            </a:schemeClr>
          </a:solidFill>
          <a:ln>
            <a:solidFill>
              <a:srgbClr val="0C83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712788" lvl="3"/>
            <a:endParaRPr lang="ru-RU" sz="1400" dirty="0">
              <a:solidFill>
                <a:srgbClr val="000000"/>
              </a:solidFill>
              <a:latin typeface="Muller Narrow Light" pitchFamily="50" charset="-52"/>
            </a:endParaRPr>
          </a:p>
        </p:txBody>
      </p:sp>
      <p:graphicFrame>
        <p:nvGraphicFramePr>
          <p:cNvPr id="2" name="Диаграмма 1"/>
          <p:cNvGraphicFramePr/>
          <p:nvPr>
            <p:extLst>
              <p:ext uri="{D42A27DB-BD31-4B8C-83A1-F6EECF244321}">
                <p14:modId xmlns:p14="http://schemas.microsoft.com/office/powerpoint/2010/main" val="2291656999"/>
              </p:ext>
            </p:extLst>
          </p:nvPr>
        </p:nvGraphicFramePr>
        <p:xfrm>
          <a:off x="4427984" y="3685597"/>
          <a:ext cx="4320480" cy="252027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sp>
        <p:nvSpPr>
          <p:cNvPr id="20" name="Заголовок 1">
            <a:extLst>
              <a:ext uri="{FF2B5EF4-FFF2-40B4-BE49-F238E27FC236}">
                <a16:creationId xmlns:a16="http://schemas.microsoft.com/office/drawing/2014/main" id="{166491FF-663F-594D-AF2E-9764637851BC}"/>
              </a:ext>
            </a:extLst>
          </p:cNvPr>
          <p:cNvSpPr txBox="1">
            <a:spLocks/>
          </p:cNvSpPr>
          <p:nvPr/>
        </p:nvSpPr>
        <p:spPr>
          <a:xfrm>
            <a:off x="5258854" y="5396894"/>
            <a:ext cx="1226890" cy="28803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514338" rtl="0" eaLnBrk="1" latinLnBrk="0" hangingPunct="1">
              <a:spcBef>
                <a:spcPct val="0"/>
              </a:spcBef>
              <a:buNone/>
              <a:defRPr sz="247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1400" b="1" u="sng" dirty="0" smtClean="0">
                <a:solidFill>
                  <a:schemeClr val="bg1"/>
                </a:solidFill>
                <a:latin typeface="Muller Narrow Light" pitchFamily="50" charset="-52"/>
              </a:rPr>
              <a:t>ОБРАЩЕНИЙ</a:t>
            </a:r>
            <a:endParaRPr lang="ru-RU" sz="1400" b="1" u="sng" dirty="0">
              <a:solidFill>
                <a:schemeClr val="bg1"/>
              </a:solidFill>
              <a:latin typeface="Muller Narrow Light" pitchFamily="50" charset="-52"/>
            </a:endParaRPr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D6F7E-8B1C-460B-82E1-3B6BA7A85865}" type="slidenum">
              <a:rPr lang="ru-RU" smtClean="0"/>
              <a:t>5</a:t>
            </a:fld>
            <a:endParaRPr lang="ru-RU"/>
          </a:p>
        </p:txBody>
      </p:sp>
      <p:pic>
        <p:nvPicPr>
          <p:cNvPr id="22" name="Рисунок 21">
            <a:extLst>
              <a:ext uri="{FF2B5EF4-FFF2-40B4-BE49-F238E27FC236}">
                <a16:creationId xmlns:a16="http://schemas.microsoft.com/office/drawing/2014/main" id="{BA79034E-F684-1A45-ABDA-8663AEC88DE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 rot="16200000" flipV="1">
            <a:off x="4278231" y="2430287"/>
            <a:ext cx="471710" cy="5936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2810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Box 12">
            <a:extLst>
              <a:ext uri="{FF2B5EF4-FFF2-40B4-BE49-F238E27FC236}">
                <a16:creationId xmlns:a16="http://schemas.microsoft.com/office/drawing/2014/main" id="{9A6A53BC-8FE6-5D43-AA1F-B228C554D086}"/>
              </a:ext>
            </a:extLst>
          </p:cNvPr>
          <p:cNvSpPr txBox="1"/>
          <p:nvPr/>
        </p:nvSpPr>
        <p:spPr>
          <a:xfrm>
            <a:off x="-1" y="703240"/>
            <a:ext cx="9144001" cy="590931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  <a:p>
            <a:endParaRPr lang="ru-RU" dirty="0"/>
          </a:p>
          <a:p>
            <a:endParaRPr lang="ru-RU" dirty="0" smtClean="0"/>
          </a:p>
        </p:txBody>
      </p:sp>
      <p:sp>
        <p:nvSpPr>
          <p:cNvPr id="12" name="Заголовок 1"/>
          <p:cNvSpPr txBox="1">
            <a:spLocks/>
          </p:cNvSpPr>
          <p:nvPr/>
        </p:nvSpPr>
        <p:spPr>
          <a:xfrm>
            <a:off x="0" y="22495"/>
            <a:ext cx="9144000" cy="81421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514338" rtl="0" eaLnBrk="1" latinLnBrk="0" hangingPunct="1">
              <a:spcBef>
                <a:spcPct val="0"/>
              </a:spcBef>
              <a:buNone/>
              <a:defRPr sz="2475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dirty="0" smtClean="0">
                <a:latin typeface="Muller Narrow Light" pitchFamily="50" charset="-52"/>
              </a:rPr>
              <a:t>О ВЫПОЛНЕНИИ ЦЕЛЕВЫХ ПОКАЗАТЕЛЕЙ ГОС ПРОГРАММЫ</a:t>
            </a:r>
            <a:endParaRPr lang="ru-RU" sz="1200" b="1" dirty="0">
              <a:latin typeface="Muller Narrow Light" pitchFamily="50" charset="-52"/>
            </a:endParaRPr>
          </a:p>
        </p:txBody>
      </p:sp>
      <p:sp>
        <p:nvSpPr>
          <p:cNvPr id="16" name="Скругленный прямоугольник 15">
            <a:extLst>
              <a:ext uri="{FF2B5EF4-FFF2-40B4-BE49-F238E27FC236}">
                <a16:creationId xmlns:a16="http://schemas.microsoft.com/office/drawing/2014/main" id="{3295F225-1F8B-5C46-87AA-CD06E17956C0}"/>
              </a:ext>
            </a:extLst>
          </p:cNvPr>
          <p:cNvSpPr/>
          <p:nvPr/>
        </p:nvSpPr>
        <p:spPr>
          <a:xfrm rot="16200000">
            <a:off x="-1580701" y="2476600"/>
            <a:ext cx="4384521" cy="1008112"/>
          </a:xfrm>
          <a:prstGeom prst="roundRect">
            <a:avLst/>
          </a:prstGeom>
          <a:solidFill>
            <a:srgbClr val="0C83CB"/>
          </a:solidFill>
          <a:ln>
            <a:solidFill>
              <a:srgbClr val="0C83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t" anchorCtr="0"/>
          <a:lstStyle/>
          <a:p>
            <a:r>
              <a:rPr lang="ru-RU" sz="2400" b="1" dirty="0" smtClean="0">
                <a:latin typeface="Muller Narrow Light" pitchFamily="50" charset="-52"/>
              </a:rPr>
              <a:t>ЦЕЛЬ - </a:t>
            </a:r>
            <a:r>
              <a:rPr lang="ru-RU" b="1" dirty="0" smtClean="0">
                <a:latin typeface="Muller Narrow Light" pitchFamily="50" charset="-52"/>
              </a:rPr>
              <a:t>усиление </a:t>
            </a:r>
            <a:r>
              <a:rPr lang="ru-RU" b="1" dirty="0">
                <a:latin typeface="Muller Narrow Light" pitchFamily="50" charset="-52"/>
              </a:rPr>
              <a:t>государственного контроля (надзора) в жилищно-коммунальной сфере</a:t>
            </a:r>
          </a:p>
        </p:txBody>
      </p:sp>
      <p:sp>
        <p:nvSpPr>
          <p:cNvPr id="36" name="Скругленный прямоугольник 35">
            <a:extLst>
              <a:ext uri="{FF2B5EF4-FFF2-40B4-BE49-F238E27FC236}">
                <a16:creationId xmlns:a16="http://schemas.microsoft.com/office/drawing/2014/main" id="{3DB33A97-18F4-9848-BC62-D4EC5784934E}"/>
              </a:ext>
            </a:extLst>
          </p:cNvPr>
          <p:cNvSpPr/>
          <p:nvPr/>
        </p:nvSpPr>
        <p:spPr>
          <a:xfrm>
            <a:off x="1259632" y="780427"/>
            <a:ext cx="7708506" cy="4392488"/>
          </a:xfrm>
          <a:prstGeom prst="roundRect">
            <a:avLst/>
          </a:prstGeom>
          <a:solidFill>
            <a:schemeClr val="bg1"/>
          </a:solidFill>
          <a:ln>
            <a:solidFill>
              <a:srgbClr val="F05A2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marL="712788" lvl="3"/>
            <a:endParaRPr lang="ru-RU" sz="1400" dirty="0">
              <a:solidFill>
                <a:srgbClr val="000000"/>
              </a:solidFill>
              <a:latin typeface="Muller Narrow Light" pitchFamily="50" charset="-52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1608432"/>
              </p:ext>
            </p:extLst>
          </p:nvPr>
        </p:nvGraphicFramePr>
        <p:xfrm>
          <a:off x="1475656" y="1102653"/>
          <a:ext cx="7202626" cy="37480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702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6925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6958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695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310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96958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639075"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solidFill>
                            <a:srgbClr val="0C83CB"/>
                          </a:solidFill>
                          <a:latin typeface="Muller Narrow ExtraBold" pitchFamily="50" charset="-52"/>
                        </a:rPr>
                        <a:t>Наименование показателя</a:t>
                      </a:r>
                      <a:endParaRPr lang="ru-RU" sz="1800" b="0" dirty="0">
                        <a:solidFill>
                          <a:srgbClr val="0C83CB"/>
                        </a:solidFill>
                        <a:latin typeface="Muller Narrow ExtraBold" pitchFamily="50" charset="-52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rgbClr val="0C83CB"/>
                          </a:solidFill>
                          <a:latin typeface="Muller Narrow ExtraBold" pitchFamily="50" charset="-52"/>
                        </a:rPr>
                        <a:t>Ед.</a:t>
                      </a:r>
                      <a:r>
                        <a:rPr lang="ru-RU" sz="1200" b="0" baseline="0" dirty="0" smtClean="0">
                          <a:solidFill>
                            <a:srgbClr val="0C83CB"/>
                          </a:solidFill>
                          <a:latin typeface="Muller Narrow ExtraBold" pitchFamily="50" charset="-52"/>
                        </a:rPr>
                        <a:t> изм.</a:t>
                      </a:r>
                      <a:endParaRPr lang="ru-RU" sz="1200" b="0" dirty="0">
                        <a:solidFill>
                          <a:srgbClr val="0C83CB"/>
                        </a:solidFill>
                        <a:latin typeface="Muller Narrow ExtraBold" pitchFamily="50" charset="-52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rgbClr val="0C83CB"/>
                          </a:solidFill>
                          <a:latin typeface="Muller Narrow ExtraBold" pitchFamily="50" charset="-52"/>
                        </a:rPr>
                        <a:t>факт 2019</a:t>
                      </a:r>
                      <a:endParaRPr lang="ru-RU" sz="1200" b="0" dirty="0">
                        <a:solidFill>
                          <a:srgbClr val="0C83CB"/>
                        </a:solidFill>
                        <a:latin typeface="Muller Narrow ExtraBold" pitchFamily="50" charset="-52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rgbClr val="0C83CB"/>
                          </a:solidFill>
                          <a:latin typeface="Muller Narrow ExtraBold" pitchFamily="50" charset="-52"/>
                        </a:rPr>
                        <a:t>оценка 2020</a:t>
                      </a:r>
                      <a:endParaRPr lang="ru-RU" sz="1200" b="0" dirty="0">
                        <a:solidFill>
                          <a:srgbClr val="0C83CB"/>
                        </a:solidFill>
                        <a:latin typeface="Muller Narrow ExtraBold" pitchFamily="50" charset="-52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rgbClr val="F05A28"/>
                          </a:solidFill>
                          <a:latin typeface="Muller Narrow ExtraBold" pitchFamily="50" charset="-52"/>
                        </a:rPr>
                        <a:t>план 2022</a:t>
                      </a:r>
                      <a:endParaRPr lang="ru-RU" sz="1200" b="0" dirty="0">
                        <a:solidFill>
                          <a:srgbClr val="F05A28"/>
                        </a:solidFill>
                        <a:latin typeface="Muller Narrow ExtraBold" pitchFamily="50" charset="-52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200" b="0" dirty="0" smtClean="0">
                          <a:solidFill>
                            <a:srgbClr val="0C83CB"/>
                          </a:solidFill>
                          <a:latin typeface="Muller Narrow ExtraBold" pitchFamily="50" charset="-52"/>
                        </a:rPr>
                        <a:t>факт 2022</a:t>
                      </a:r>
                      <a:endParaRPr lang="ru-RU" sz="1200" b="0" dirty="0">
                        <a:solidFill>
                          <a:srgbClr val="0C83CB"/>
                        </a:solidFill>
                        <a:latin typeface="Muller Narrow ExtraBold" pitchFamily="50" charset="-52"/>
                      </a:endParaRPr>
                    </a:p>
                  </a:txBody>
                  <a:tcP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92224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rgbClr val="000000"/>
                          </a:solidFill>
                          <a:latin typeface="Muller Narrow Light" pitchFamily="50" charset="-52"/>
                        </a:rPr>
                        <a:t>Доля обращений граждан в адрес ГЖИ по вопросам качества предоставления коммунальных услуг, аварий на инженерных сетях, протечки кровель, подтопления подвалов и разрушения конструктивных элементов многоквартирных домов</a:t>
                      </a:r>
                      <a:endParaRPr lang="ru-RU" sz="1200" dirty="0">
                        <a:solidFill>
                          <a:srgbClr val="000000"/>
                        </a:solidFill>
                        <a:latin typeface="Muller Narrow Light" pitchFamily="50" charset="-52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 smtClean="0">
                          <a:solidFill>
                            <a:srgbClr val="0C83CB"/>
                          </a:solidFill>
                          <a:latin typeface="Muller Narrow ExtraBold" pitchFamily="50" charset="-52"/>
                        </a:rPr>
                        <a:t>%</a:t>
                      </a:r>
                      <a:endParaRPr lang="ru-RU" sz="2000" b="0" dirty="0">
                        <a:solidFill>
                          <a:srgbClr val="0C83CB"/>
                        </a:solidFill>
                        <a:latin typeface="Muller Narrow ExtraBold" pitchFamily="50" charset="-52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C83CB"/>
                          </a:solidFill>
                          <a:latin typeface="Muller Narrow ExtraBold" pitchFamily="50" charset="-52"/>
                        </a:rPr>
                        <a:t>35</a:t>
                      </a:r>
                      <a:endParaRPr lang="ru-RU" sz="2000" dirty="0">
                        <a:solidFill>
                          <a:srgbClr val="0C83CB"/>
                        </a:solidFill>
                        <a:latin typeface="Muller Narrow ExtraBold" pitchFamily="50" charset="-52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C83CB"/>
                          </a:solidFill>
                          <a:latin typeface="Muller Narrow ExtraBold" pitchFamily="50" charset="-52"/>
                        </a:rPr>
                        <a:t>35</a:t>
                      </a:r>
                      <a:endParaRPr lang="ru-RU" sz="2000" dirty="0">
                        <a:solidFill>
                          <a:srgbClr val="0C83CB"/>
                        </a:solidFill>
                        <a:latin typeface="Muller Narrow ExtraBold" pitchFamily="50" charset="-52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F05A28"/>
                          </a:solidFill>
                          <a:latin typeface="Muller Narrow ExtraBold" pitchFamily="50" charset="-52"/>
                        </a:rPr>
                        <a:t>35</a:t>
                      </a:r>
                      <a:endParaRPr lang="ru-RU" sz="2000" dirty="0">
                        <a:solidFill>
                          <a:srgbClr val="F05A28"/>
                        </a:solidFill>
                        <a:latin typeface="Muller Narrow ExtraBold" pitchFamily="50" charset="-52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C83CB"/>
                          </a:solidFill>
                          <a:latin typeface="Muller Narrow ExtraBold" pitchFamily="50" charset="-52"/>
                        </a:rPr>
                        <a:t>32</a:t>
                      </a:r>
                      <a:endParaRPr lang="ru-RU" sz="2000" dirty="0">
                        <a:solidFill>
                          <a:srgbClr val="0C83CB"/>
                        </a:solidFill>
                        <a:latin typeface="Muller Narrow ExtraBold" pitchFamily="50" charset="-52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92224"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rgbClr val="000000"/>
                          </a:solidFill>
                          <a:latin typeface="Muller Narrow Light" pitchFamily="50" charset="-52"/>
                        </a:rPr>
                        <a:t>Снижение количества проверок по обращениям граждан, проводимых Государственной жилищной инспекцией Мурманской области по вопросам качества предоставления коммунальных услуг, аварий на инженерных сетях, протечки кровель, подтопления подвалов и разрушения конструктивных элементов многоквартирных домов</a:t>
                      </a:r>
                      <a:endParaRPr lang="ru-RU" sz="1200" dirty="0">
                        <a:solidFill>
                          <a:srgbClr val="000000"/>
                        </a:solidFill>
                        <a:latin typeface="Muller Narrow Light" pitchFamily="50" charset="-52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b="0" dirty="0" smtClean="0">
                          <a:solidFill>
                            <a:srgbClr val="0C83CB"/>
                          </a:solidFill>
                          <a:latin typeface="Muller Narrow ExtraBold" pitchFamily="50" charset="-52"/>
                        </a:rPr>
                        <a:t>Ед.</a:t>
                      </a:r>
                      <a:endParaRPr lang="ru-RU" sz="2000" b="0" dirty="0">
                        <a:solidFill>
                          <a:srgbClr val="0C83CB"/>
                        </a:solidFill>
                        <a:latin typeface="Muller Narrow ExtraBold" pitchFamily="50" charset="-52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C83CB"/>
                          </a:solidFill>
                          <a:latin typeface="Muller Narrow ExtraBold" pitchFamily="50" charset="-52"/>
                        </a:rPr>
                        <a:t>449</a:t>
                      </a:r>
                      <a:endParaRPr lang="ru-RU" sz="2000" dirty="0">
                        <a:solidFill>
                          <a:srgbClr val="0C83CB"/>
                        </a:solidFill>
                        <a:latin typeface="Muller Narrow ExtraBold" pitchFamily="50" charset="-52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C83CB"/>
                          </a:solidFill>
                          <a:latin typeface="Muller Narrow ExtraBold" pitchFamily="50" charset="-52"/>
                        </a:rPr>
                        <a:t>531</a:t>
                      </a:r>
                      <a:endParaRPr lang="ru-RU" sz="2000" dirty="0">
                        <a:solidFill>
                          <a:srgbClr val="0C83CB"/>
                        </a:solidFill>
                        <a:latin typeface="Muller Narrow ExtraBold" pitchFamily="50" charset="-52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F05A28"/>
                          </a:solidFill>
                          <a:latin typeface="Muller Narrow ExtraBold" pitchFamily="50" charset="-52"/>
                        </a:rPr>
                        <a:t>490</a:t>
                      </a:r>
                      <a:endParaRPr lang="ru-RU" sz="2000" dirty="0">
                        <a:solidFill>
                          <a:srgbClr val="F05A28"/>
                        </a:solidFill>
                        <a:latin typeface="Muller Narrow ExtraBold" pitchFamily="50" charset="-52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solidFill>
                            <a:srgbClr val="0C83CB"/>
                          </a:solidFill>
                          <a:latin typeface="Muller Narrow ExtraBold" pitchFamily="50" charset="-52"/>
                        </a:rPr>
                        <a:t>402</a:t>
                      </a:r>
                      <a:endParaRPr lang="ru-RU" sz="2000" dirty="0">
                        <a:solidFill>
                          <a:srgbClr val="0C83CB"/>
                        </a:solidFill>
                        <a:latin typeface="Muller Narrow ExtraBold" pitchFamily="50" charset="-52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22" name="Скругленный прямоугольник 21">
            <a:extLst>
              <a:ext uri="{FF2B5EF4-FFF2-40B4-BE49-F238E27FC236}">
                <a16:creationId xmlns:a16="http://schemas.microsoft.com/office/drawing/2014/main" id="{3295F225-1F8B-5C46-87AA-CD06E17956C0}"/>
              </a:ext>
            </a:extLst>
          </p:cNvPr>
          <p:cNvSpPr/>
          <p:nvPr/>
        </p:nvSpPr>
        <p:spPr>
          <a:xfrm>
            <a:off x="107503" y="5301208"/>
            <a:ext cx="8860635" cy="1311342"/>
          </a:xfrm>
          <a:prstGeom prst="roundRect">
            <a:avLst/>
          </a:prstGeom>
          <a:solidFill>
            <a:srgbClr val="EBEBEB"/>
          </a:solidFill>
          <a:ln>
            <a:solidFill>
              <a:srgbClr val="0C83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1" rtlCol="0" anchor="t" anchorCtr="0"/>
          <a:lstStyle/>
          <a:p>
            <a:r>
              <a:rPr lang="ru-RU" sz="1400" b="1" dirty="0" smtClean="0">
                <a:solidFill>
                  <a:srgbClr val="000000"/>
                </a:solidFill>
                <a:latin typeface="Muller Narrow Light" pitchFamily="50" charset="-52"/>
              </a:rPr>
              <a:t>Основные </a:t>
            </a:r>
            <a:r>
              <a:rPr lang="ru-RU" sz="1400" b="1" dirty="0">
                <a:solidFill>
                  <a:srgbClr val="000000"/>
                </a:solidFill>
                <a:latin typeface="Muller Narrow Light" pitchFamily="50" charset="-52"/>
              </a:rPr>
              <a:t>приоритеты </a:t>
            </a:r>
            <a:r>
              <a:rPr lang="ru-RU" sz="1400" b="1" dirty="0" smtClean="0">
                <a:solidFill>
                  <a:srgbClr val="000000"/>
                </a:solidFill>
                <a:latin typeface="Muller Narrow Light" pitchFamily="50" charset="-52"/>
              </a:rPr>
              <a:t>государственной </a:t>
            </a:r>
            <a:r>
              <a:rPr lang="ru-RU" sz="1400" b="1" dirty="0">
                <a:solidFill>
                  <a:srgbClr val="000000"/>
                </a:solidFill>
                <a:latin typeface="Muller Narrow Light" pitchFamily="50" charset="-52"/>
              </a:rPr>
              <a:t>политики Мурманской области в сфере обеспечения населения региона доступным, качественным жильем, </a:t>
            </a:r>
            <a:r>
              <a:rPr lang="ru-RU" sz="1400" b="1" dirty="0" smtClean="0">
                <a:solidFill>
                  <a:srgbClr val="000000"/>
                </a:solidFill>
                <a:latin typeface="Muller Narrow Light" pitchFamily="50" charset="-52"/>
              </a:rPr>
              <a:t>ЖКУ, </a:t>
            </a:r>
            <a:r>
              <a:rPr lang="ru-RU" sz="1400" b="1" dirty="0">
                <a:solidFill>
                  <a:srgbClr val="000000"/>
                </a:solidFill>
                <a:latin typeface="Muller Narrow Light" pitchFamily="50" charset="-52"/>
              </a:rPr>
              <a:t>комфортной и безопасной среды проживания на период до 2025 </a:t>
            </a:r>
            <a:r>
              <a:rPr lang="ru-RU" sz="1400" b="1" dirty="0" smtClean="0">
                <a:solidFill>
                  <a:srgbClr val="000000"/>
                </a:solidFill>
                <a:latin typeface="Muller Narrow Light" pitchFamily="50" charset="-52"/>
              </a:rPr>
              <a:t>года (в сфере компетенции Министерства):</a:t>
            </a:r>
          </a:p>
          <a:p>
            <a:r>
              <a:rPr lang="ru-RU" sz="1200" dirty="0" smtClean="0">
                <a:solidFill>
                  <a:srgbClr val="000000"/>
                </a:solidFill>
                <a:latin typeface="Muller Narrow ExtraBold" pitchFamily="50" charset="-52"/>
              </a:rPr>
              <a:t>усиление</a:t>
            </a:r>
            <a:r>
              <a:rPr lang="ru-RU" sz="1200" dirty="0" smtClean="0">
                <a:solidFill>
                  <a:srgbClr val="000000"/>
                </a:solidFill>
                <a:latin typeface="Muller Narrow Light" pitchFamily="50" charset="-52"/>
              </a:rPr>
              <a:t> </a:t>
            </a:r>
            <a:r>
              <a:rPr lang="ru-RU" sz="1200" dirty="0">
                <a:solidFill>
                  <a:srgbClr val="000000"/>
                </a:solidFill>
                <a:latin typeface="Muller Narrow Light" pitchFamily="50" charset="-52"/>
              </a:rPr>
              <a:t>государственного контроля (надзора) в жилищно-коммунальной сфере и повышение его эффективности, что, прежде всего, предполагает </a:t>
            </a:r>
            <a:r>
              <a:rPr lang="ru-RU" sz="1200" dirty="0">
                <a:solidFill>
                  <a:srgbClr val="000000"/>
                </a:solidFill>
                <a:latin typeface="Muller Narrow ExtraBold" pitchFamily="50" charset="-52"/>
              </a:rPr>
              <a:t>проведение внеплановых </a:t>
            </a:r>
            <a:r>
              <a:rPr lang="ru-RU" sz="1200" dirty="0">
                <a:solidFill>
                  <a:srgbClr val="000000"/>
                </a:solidFill>
                <a:latin typeface="Muller Narrow Light" pitchFamily="50" charset="-52"/>
              </a:rPr>
              <a:t>контрольно-надзорных мероприятий, а также </a:t>
            </a:r>
            <a:r>
              <a:rPr lang="ru-RU" sz="1200" dirty="0">
                <a:solidFill>
                  <a:srgbClr val="000000"/>
                </a:solidFill>
                <a:latin typeface="Muller Narrow ExtraBold" pitchFamily="50" charset="-52"/>
              </a:rPr>
              <a:t>профилактических мероприятий</a:t>
            </a:r>
            <a:r>
              <a:rPr lang="ru-RU" sz="1200" dirty="0">
                <a:solidFill>
                  <a:srgbClr val="000000"/>
                </a:solidFill>
                <a:latin typeface="Muller Narrow Light" pitchFamily="50" charset="-52"/>
              </a:rPr>
              <a:t>, совершенствование структуры и </a:t>
            </a:r>
            <a:r>
              <a:rPr lang="ru-RU" sz="1200" dirty="0">
                <a:solidFill>
                  <a:srgbClr val="000000"/>
                </a:solidFill>
                <a:latin typeface="Muller Narrow ExtraBold" pitchFamily="50" charset="-52"/>
              </a:rPr>
              <a:t>повышение качества </a:t>
            </a:r>
            <a:r>
              <a:rPr lang="ru-RU" sz="1200" dirty="0">
                <a:solidFill>
                  <a:srgbClr val="000000"/>
                </a:solidFill>
                <a:latin typeface="Muller Narrow Light" pitchFamily="50" charset="-52"/>
              </a:rPr>
              <a:t>актов надзора, </a:t>
            </a:r>
            <a:r>
              <a:rPr lang="ru-RU" sz="1200" dirty="0">
                <a:solidFill>
                  <a:srgbClr val="000000"/>
                </a:solidFill>
                <a:latin typeface="Muller Narrow ExtraBold" pitchFamily="50" charset="-52"/>
              </a:rPr>
              <a:t>усиление контроля </a:t>
            </a:r>
            <a:r>
              <a:rPr lang="ru-RU" sz="1200" dirty="0">
                <a:solidFill>
                  <a:srgbClr val="000000"/>
                </a:solidFill>
                <a:latin typeface="Muller Narrow Light" pitchFamily="50" charset="-52"/>
              </a:rPr>
              <a:t>за исполнением предписаний и </a:t>
            </a:r>
            <a:r>
              <a:rPr lang="ru-RU" sz="1200" dirty="0" smtClean="0">
                <a:solidFill>
                  <a:srgbClr val="000000"/>
                </a:solidFill>
                <a:latin typeface="Muller Narrow Light" pitchFamily="50" charset="-52"/>
              </a:rPr>
              <a:t>предостережений</a:t>
            </a:r>
            <a:endParaRPr lang="ru-RU" sz="1200" dirty="0">
              <a:solidFill>
                <a:srgbClr val="000000"/>
              </a:solidFill>
              <a:latin typeface="Muller Narrow Light" pitchFamily="50" charset="-52"/>
            </a:endParaRPr>
          </a:p>
          <a:p>
            <a:endParaRPr lang="ru-RU" sz="1400" b="1" dirty="0">
              <a:solidFill>
                <a:srgbClr val="0C83CB"/>
              </a:solidFill>
              <a:latin typeface="Muller Narrow Light" pitchFamily="50" charset="-52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D6F7E-8B1C-460B-82E1-3B6BA7A85865}" type="slidenum">
              <a:rPr lang="ru-RU" smtClean="0"/>
              <a:t>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5428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13E5FE43-CD68-C342-9095-2FE190F9DEAB}"/>
              </a:ext>
            </a:extLst>
          </p:cNvPr>
          <p:cNvSpPr/>
          <p:nvPr/>
        </p:nvSpPr>
        <p:spPr>
          <a:xfrm>
            <a:off x="-20544" y="2156806"/>
            <a:ext cx="9164544" cy="4701194"/>
          </a:xfrm>
          <a:prstGeom prst="rect">
            <a:avLst/>
          </a:prstGeom>
          <a:solidFill>
            <a:srgbClr val="0082C8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tlCol="0" anchor="ctr"/>
          <a:lstStyle/>
          <a:p>
            <a:pPr algn="ctr" defTabSz="514338">
              <a:defRPr/>
            </a:pPr>
            <a:endParaRPr lang="ru-RU" sz="1400" kern="0" dirty="0">
              <a:solidFill>
                <a:srgbClr val="F05A28"/>
              </a:solidFill>
              <a:latin typeface="Calibri"/>
            </a:endParaRPr>
          </a:p>
        </p:txBody>
      </p:sp>
      <p:sp>
        <p:nvSpPr>
          <p:cNvPr id="9" name="Rectangle 5"/>
          <p:cNvSpPr txBox="1">
            <a:spLocks noChangeArrowheads="1"/>
          </p:cNvSpPr>
          <p:nvPr/>
        </p:nvSpPr>
        <p:spPr>
          <a:xfrm>
            <a:off x="323528" y="2156806"/>
            <a:ext cx="5544616" cy="3042982"/>
          </a:xfrm>
          <a:prstGeom prst="rect">
            <a:avLst/>
          </a:prstGeom>
        </p:spPr>
        <p:txBody>
          <a:bodyPr>
            <a:normAutofit fontScale="92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ru-RU" sz="36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uller Narrow ExtraBold" pitchFamily="50" charset="-52"/>
                <a:cs typeface="Times New Roman" pitchFamily="18" charset="0"/>
              </a:rPr>
              <a:t>Контактная информация:</a:t>
            </a:r>
          </a:p>
          <a:p>
            <a:pPr algn="l"/>
            <a:r>
              <a:rPr lang="ru-RU" sz="35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uller Narrow Light" pitchFamily="50" charset="-52"/>
                <a:cs typeface="Times New Roman" pitchFamily="18" charset="0"/>
              </a:rPr>
              <a:t>Адрес: 183038, г. Мурманск, ул. Карла Маркса, д. 18</a:t>
            </a:r>
          </a:p>
          <a:p>
            <a:pPr algn="l"/>
            <a:r>
              <a:rPr lang="ru-RU" sz="35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uller Narrow Light" pitchFamily="50" charset="-52"/>
                <a:cs typeface="Times New Roman" pitchFamily="18" charset="0"/>
              </a:rPr>
              <a:t>Телефон: (815-2) 48-65-44 </a:t>
            </a:r>
            <a:br>
              <a:rPr lang="ru-RU" sz="35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uller Narrow Light" pitchFamily="50" charset="-52"/>
                <a:cs typeface="Times New Roman" pitchFamily="18" charset="0"/>
              </a:rPr>
            </a:br>
            <a:r>
              <a:rPr lang="ru-RU" sz="35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uller Narrow Light" pitchFamily="50" charset="-52"/>
                <a:cs typeface="Times New Roman" pitchFamily="18" charset="0"/>
              </a:rPr>
              <a:t>Факс: (815-2) 48-67-99</a:t>
            </a:r>
            <a:br>
              <a:rPr lang="ru-RU" sz="35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uller Narrow Light" pitchFamily="50" charset="-52"/>
                <a:cs typeface="Times New Roman" pitchFamily="18" charset="0"/>
              </a:rPr>
            </a:br>
            <a:r>
              <a:rPr lang="ru-RU" sz="35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uller Narrow Light" pitchFamily="50" charset="-52"/>
                <a:cs typeface="Times New Roman" pitchFamily="18" charset="0"/>
              </a:rPr>
              <a:t>e-</a:t>
            </a:r>
            <a:r>
              <a:rPr lang="ru-RU" sz="3500" b="1" dirty="0" err="1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uller Narrow Light" pitchFamily="50" charset="-52"/>
                <a:cs typeface="Times New Roman" pitchFamily="18" charset="0"/>
              </a:rPr>
              <a:t>mail</a:t>
            </a:r>
            <a:r>
              <a:rPr lang="ru-RU" sz="3500" b="1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Muller Narrow Light" pitchFamily="50" charset="-52"/>
                <a:cs typeface="Times New Roman" pitchFamily="18" charset="0"/>
              </a:rPr>
              <a:t>: gzimo@gov-murman.ru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7210114" y="6067330"/>
            <a:ext cx="1825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>
                <a:solidFill>
                  <a:srgbClr val="F05A28"/>
                </a:solidFill>
                <a:latin typeface="Muller Narrow ExtraBold" pitchFamily="50" charset="-52"/>
                <a:cs typeface="Times New Roman" panose="02020603050405020304" pitchFamily="18" charset="0"/>
              </a:rPr>
              <a:t>#</a:t>
            </a:r>
            <a:r>
              <a:rPr lang="ru-RU" b="1" dirty="0">
                <a:solidFill>
                  <a:srgbClr val="F05A28"/>
                </a:solidFill>
                <a:latin typeface="Muller Narrow ExtraBold" pitchFamily="50" charset="-52"/>
                <a:cs typeface="Times New Roman" panose="02020603050405020304" pitchFamily="18" charset="0"/>
              </a:rPr>
              <a:t>насевережить</a:t>
            </a:r>
            <a:endParaRPr lang="ru-RU" dirty="0">
              <a:solidFill>
                <a:srgbClr val="F05A28"/>
              </a:solidFill>
              <a:latin typeface="Muller Narrow ExtraBold" pitchFamily="50" charset="-52"/>
              <a:cs typeface="Times New Roman" panose="02020603050405020304" pitchFamily="18" charset="0"/>
            </a:endParaRPr>
          </a:p>
        </p:txBody>
      </p:sp>
      <p:sp>
        <p:nvSpPr>
          <p:cNvPr id="12" name="Rectangle 5"/>
          <p:cNvSpPr txBox="1">
            <a:spLocks noChangeArrowheads="1"/>
          </p:cNvSpPr>
          <p:nvPr/>
        </p:nvSpPr>
        <p:spPr>
          <a:xfrm>
            <a:off x="4438990" y="2708920"/>
            <a:ext cx="4596322" cy="2880320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ru-RU" sz="3500" b="1" dirty="0">
              <a:ln w="0"/>
              <a:solidFill>
                <a:schemeClr val="bg1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Muller Narrow Light" pitchFamily="50" charset="-52"/>
              <a:cs typeface="Times New Roman" pitchFamily="18" charset="0"/>
            </a:endParaRPr>
          </a:p>
        </p:txBody>
      </p:sp>
      <p:pic>
        <p:nvPicPr>
          <p:cNvPr id="14" name="Рисунок 13">
            <a:extLst>
              <a:ext uri="{FF2B5EF4-FFF2-40B4-BE49-F238E27FC236}">
                <a16:creationId xmlns:a16="http://schemas.microsoft.com/office/drawing/2014/main" id="{4699995B-5023-024E-9307-89A9FE434FC4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76581" b="-9688"/>
          <a:stretch/>
        </p:blipFill>
        <p:spPr>
          <a:xfrm>
            <a:off x="5943335" y="5015778"/>
            <a:ext cx="304529" cy="419507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6332180" y="5042090"/>
            <a:ext cx="258242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EBEBEB"/>
                </a:solidFill>
                <a:latin typeface="Muller Narrow ExtraBold" pitchFamily="50" charset="-52"/>
              </a:rPr>
              <a:t>https://</a:t>
            </a:r>
            <a:r>
              <a:rPr lang="en-US" sz="1400" dirty="0" smtClean="0">
                <a:solidFill>
                  <a:srgbClr val="EBEBEB"/>
                </a:solidFill>
                <a:latin typeface="Muller Narrow ExtraBold" pitchFamily="50" charset="-52"/>
              </a:rPr>
              <a:t>gzhi.gov-murman.ru</a:t>
            </a:r>
            <a:endParaRPr lang="ru-RU" sz="1400" dirty="0">
              <a:solidFill>
                <a:srgbClr val="EBEBEB"/>
              </a:solidFill>
              <a:latin typeface="Muller Narrow ExtraBold" pitchFamily="50" charset="-5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6336231" y="5405733"/>
            <a:ext cx="271961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solidFill>
                  <a:srgbClr val="EBEBEB"/>
                </a:solidFill>
                <a:latin typeface="Muller Narrow ExtraBold" pitchFamily="50" charset="-52"/>
              </a:rPr>
              <a:t>https://m.vk.com/gzhimurmansk</a:t>
            </a:r>
          </a:p>
        </p:txBody>
      </p:sp>
      <p:pic>
        <p:nvPicPr>
          <p:cNvPr id="1026" name="Picture 2" descr="https://static.tildacdn.com/tild3561-3137-4761-b663-616531396132/2000px-VKcom-logosvg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49051" y="5464969"/>
            <a:ext cx="441911" cy="2485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6" name="Рисунок 15">
            <a:extLst>
              <a:ext uri="{FF2B5EF4-FFF2-40B4-BE49-F238E27FC236}">
                <a16:creationId xmlns:a16="http://schemas.microsoft.com/office/drawing/2014/main" id="{4699995B-5023-024E-9307-89A9FE434FC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560" y="764704"/>
            <a:ext cx="3429532" cy="1008686"/>
          </a:xfrm>
          <a:prstGeom prst="rect">
            <a:avLst/>
          </a:prstGeom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8D6F7E-8B1C-460B-82E1-3B6BA7A85865}" type="slidenum">
              <a:rPr lang="ru-RU" smtClean="0"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736803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1447</TotalTime>
  <Words>656</Words>
  <Application>Microsoft Office PowerPoint</Application>
  <PresentationFormat>Экран (4:3)</PresentationFormat>
  <Paragraphs>212</Paragraphs>
  <Slides>7</Slides>
  <Notes>5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4" baseType="lpstr">
      <vt:lpstr>Arial</vt:lpstr>
      <vt:lpstr>Calibri</vt:lpstr>
      <vt:lpstr>Georgia</vt:lpstr>
      <vt:lpstr>Muller Narrow ExtraBold</vt:lpstr>
      <vt:lpstr>Muller Narrow Light</vt:lpstr>
      <vt:lpstr>Times New Roman</vt:lpstr>
      <vt:lpstr>Тема Office</vt:lpstr>
      <vt:lpstr>Презентация PowerPoint</vt:lpstr>
      <vt:lpstr>СТРУКТУРА МИНИСТЕРСТВА ГОСУДАРСТВЕННОГО ЖИЛИЩНОГО И СТРОИТЕЛЬНОГО НАДЗОРА МУРМАНСКОЙ ОБЛАСТИ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igdenisova</dc:creator>
  <cp:lastModifiedBy>Миронова М.А.</cp:lastModifiedBy>
  <cp:revision>103</cp:revision>
  <cp:lastPrinted>2021-07-05T09:47:20Z</cp:lastPrinted>
  <dcterms:created xsi:type="dcterms:W3CDTF">2021-04-06T13:08:21Z</dcterms:created>
  <dcterms:modified xsi:type="dcterms:W3CDTF">2023-01-23T06:51:17Z</dcterms:modified>
</cp:coreProperties>
</file>