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83CB"/>
    <a:srgbClr val="F05A28"/>
    <a:srgbClr val="EBEBEB"/>
    <a:srgbClr val="000000"/>
    <a:srgbClr val="0082C8"/>
    <a:srgbClr val="282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766769265903042E-2"/>
          <c:y val="5.592754960267219E-2"/>
          <c:w val="0.6569098531535712"/>
          <c:h val="0.700076955427504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 </c:v>
                </c:pt>
              </c:strCache>
            </c:strRef>
          </c:tx>
          <c:spPr>
            <a:noFill/>
          </c:spPr>
          <c:invertIfNegative val="0"/>
          <c:val>
            <c:numRef>
              <c:f>Лист1!$A$2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3CA-4C46-84A0-3ED5286FAA3E}"/>
            </c:ext>
          </c:extLst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val>
            <c:numRef>
              <c:f>Лист1!$B$2</c:f>
              <c:numCache>
                <c:formatCode>General</c:formatCode>
                <c:ptCount val="1"/>
                <c:pt idx="0">
                  <c:v>16000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3CA-4C46-84A0-3ED5286FAA3E}"/>
            </c:ext>
          </c:extLst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F05A28"/>
            </a:solidFill>
          </c:spPr>
          <c:invertIfNegative val="0"/>
          <c:val>
            <c:numRef>
              <c:f>Лист1!$C$2</c:f>
              <c:numCache>
                <c:formatCode>General</c:formatCode>
                <c:ptCount val="1"/>
                <c:pt idx="0">
                  <c:v>14900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3CA-4C46-84A0-3ED5286FAA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096576"/>
        <c:axId val="111098496"/>
      </c:barChart>
      <c:catAx>
        <c:axId val="111096576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>
                    <a:solidFill>
                      <a:srgbClr val="F05A28"/>
                    </a:solidFill>
                    <a:latin typeface="Muller Narrow ExtraBold" pitchFamily="50" charset="-52"/>
                  </a:rPr>
                  <a:t>2021</a:t>
                </a:r>
                <a:endParaRPr lang="ru-RU" dirty="0">
                  <a:solidFill>
                    <a:srgbClr val="F05A28"/>
                  </a:solidFill>
                  <a:latin typeface="Muller Narrow ExtraBold" pitchFamily="50" charset="-52"/>
                </a:endParaRPr>
              </a:p>
            </c:rich>
          </c:tx>
          <c:layout>
            <c:manualLayout>
              <c:xMode val="edge"/>
              <c:yMode val="edge"/>
              <c:x val="0.38622613931250671"/>
              <c:y val="0.776977336131178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1098496"/>
        <c:crosses val="autoZero"/>
        <c:auto val="1"/>
        <c:lblAlgn val="ctr"/>
        <c:lblOffset val="100"/>
        <c:noMultiLvlLbl val="0"/>
      </c:catAx>
      <c:valAx>
        <c:axId val="1110984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1096576"/>
        <c:crosses val="autoZero"/>
        <c:crossBetween val="between"/>
      </c:valAx>
      <c:spPr>
        <a:ln w="3175"/>
      </c:spPr>
    </c:plotArea>
    <c:legend>
      <c:legendPos val="r"/>
      <c:layout/>
      <c:overlay val="0"/>
      <c:txPr>
        <a:bodyPr/>
        <a:lstStyle/>
        <a:p>
          <a:pPr>
            <a:defRPr sz="1100">
              <a:latin typeface="Muller Narrow Light" pitchFamily="50" charset="-52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6000" dirty="0">
                <a:solidFill>
                  <a:schemeClr val="bg1"/>
                </a:solidFill>
                <a:latin typeface="Muller Narrow Light" pitchFamily="50" charset="-52"/>
              </a:rPr>
              <a:t>3828</a:t>
            </a:r>
          </a:p>
        </c:rich>
      </c:tx>
      <c:layout>
        <c:manualLayout>
          <c:xMode val="edge"/>
          <c:yMode val="edge"/>
          <c:x val="0.1452551568344258"/>
          <c:y val="0.3023474781958664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7863610870545821E-2"/>
          <c:y val="6.9427850992646784E-2"/>
          <c:w val="0.54889843230270274"/>
          <c:h val="0.9111715241600273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C83CB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B37-4C0E-9820-0D0D8612A044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B37-4C0E-9820-0D0D8612A044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B37-4C0E-9820-0D0D8612A044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B37-4C0E-9820-0D0D8612A044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B37-4C0E-9820-0D0D8612A044}"/>
              </c:ext>
            </c:extLst>
          </c:dPt>
          <c:cat>
            <c:strRef>
              <c:f>Лист1!$A$2:$A$9</c:f>
              <c:strCache>
                <c:ptCount val="8"/>
                <c:pt idx="0">
                  <c:v>Ненадлежащее исполнение содержания и ремонта общего имущества многоквартирного дома</c:v>
                </c:pt>
                <c:pt idx="1">
                  <c:v>Оплата за коммунальные услуги</c:v>
                </c:pt>
                <c:pt idx="2">
                  <c:v>Нарушение нормативов обеспечения населения коммунальными услугами</c:v>
                </c:pt>
                <c:pt idx="3">
                  <c:v>Деятельность управляющих организаций</c:v>
                </c:pt>
                <c:pt idx="4">
                  <c:v>Уборка снега и сосульки</c:v>
                </c:pt>
                <c:pt idx="5">
                  <c:v>Ознакомление с данными собраний собственников</c:v>
                </c:pt>
                <c:pt idx="6">
                  <c:v>ТКО </c:v>
                </c:pt>
                <c:pt idx="7">
                  <c:v>Перепланировка и использование помещений не по назначению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1637</c:v>
                </c:pt>
                <c:pt idx="1">
                  <c:v>897</c:v>
                </c:pt>
                <c:pt idx="2">
                  <c:v>762</c:v>
                </c:pt>
                <c:pt idx="3">
                  <c:v>757</c:v>
                </c:pt>
                <c:pt idx="4">
                  <c:v>291</c:v>
                </c:pt>
                <c:pt idx="5">
                  <c:v>227</c:v>
                </c:pt>
                <c:pt idx="6">
                  <c:v>87</c:v>
                </c:pt>
                <c:pt idx="7">
                  <c:v>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B37-4C0E-9820-0D0D8612A0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423175202755254"/>
          <c:y val="1.0931329428210009E-3"/>
          <c:w val="0.36813131874236193"/>
          <c:h val="0.98453544230618917"/>
        </c:manualLayout>
      </c:layout>
      <c:overlay val="0"/>
      <c:txPr>
        <a:bodyPr/>
        <a:lstStyle/>
        <a:p>
          <a:pPr>
            <a:defRPr sz="7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D5209-0DD1-422D-86DB-A6C7A7EE9495}" type="datetimeFigureOut">
              <a:rPr lang="ru-RU" smtClean="0"/>
              <a:t>03.08.2021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2D360-CF94-4648-B699-3A34283D4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857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2D360-CF94-4648-B699-3A34283D42D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218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2D360-CF94-4648-B699-3A34283D42D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6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2D360-CF94-4648-B699-3A34283D42D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10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2D360-CF94-4648-B699-3A34283D42D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10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2D360-CF94-4648-B699-3A34283D42D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10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2D360-CF94-4648-B699-3A34283D42D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10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2D360-CF94-4648-B699-3A34283D42D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10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EA8B3-5376-47E3-8F7F-1E0D8599BEBC}" type="datetime1">
              <a:rPr lang="ru-RU" smtClean="0"/>
              <a:t>03.08.2021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6F7E-8B1C-460B-82E1-3B6BA7A85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47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C898-68FD-45F6-B56B-0824A2A3E63A}" type="datetime1">
              <a:rPr lang="ru-RU" smtClean="0"/>
              <a:t>03.08.2021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6F7E-8B1C-460B-82E1-3B6BA7A85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579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FC6A4-40D5-4158-9C79-193806F6DCEB}" type="datetime1">
              <a:rPr lang="ru-RU" smtClean="0"/>
              <a:t>03.08.2021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6F7E-8B1C-460B-82E1-3B6BA7A85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138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E218-2AB2-48EC-8656-E9C314D59531}" type="datetime1">
              <a:rPr lang="ru-RU" smtClean="0"/>
              <a:t>03.08.2021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6F7E-8B1C-460B-82E1-3B6BA7A85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176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69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E639-D17E-4049-BFE5-D655EDDB6D97}" type="datetime1">
              <a:rPr lang="ru-RU" smtClean="0"/>
              <a:t>03.08.2021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6F7E-8B1C-460B-82E1-3B6BA7A85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122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2707-EB05-45EC-AA7F-D4770C35441F}" type="datetime1">
              <a:rPr lang="ru-RU" smtClean="0"/>
              <a:t>03.08.2021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6F7E-8B1C-460B-82E1-3B6BA7A85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918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8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8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52D2-4059-4E2F-AB84-894ED45E8C9D}" type="datetime1">
              <a:rPr lang="ru-RU" smtClean="0"/>
              <a:t>03.08.2021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6F7E-8B1C-460B-82E1-3B6BA7A85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621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6E55-CAA5-416B-A138-CF82FCDFF13F}" type="datetime1">
              <a:rPr lang="ru-RU" smtClean="0"/>
              <a:t>03.08.2021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6F7E-8B1C-460B-82E1-3B6BA7A85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538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F378-9074-457B-9F91-9714C28AE300}" type="datetime1">
              <a:rPr lang="ru-RU" smtClean="0"/>
              <a:t>03.08.2021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6F7E-8B1C-460B-82E1-3B6BA7A85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713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8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2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F424-3C3F-4DA8-9998-5647F84D71AB}" type="datetime1">
              <a:rPr lang="ru-RU" smtClean="0"/>
              <a:t>03.08.2021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6F7E-8B1C-460B-82E1-3B6BA7A85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106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8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8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2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4DA30-B1ED-40F0-A845-17F09B4A3E38}" type="datetime1">
              <a:rPr lang="ru-RU" smtClean="0"/>
              <a:t>03.08.2021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6F7E-8B1C-460B-82E1-3B6BA7A85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426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DD345-A389-408F-BF3A-B8A466FDEDA2}" type="datetime1">
              <a:rPr lang="ru-RU" smtClean="0"/>
              <a:t>03.08.2021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D6F7E-8B1C-460B-82E1-3B6BA7A85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99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514338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77" indent="-192877" algn="l" defTabSz="51433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899" indent="-160730" algn="l" defTabSz="514338" rtl="0" eaLnBrk="1" latinLnBrk="0" hangingPunct="1">
        <a:spcBef>
          <a:spcPct val="20000"/>
        </a:spcBef>
        <a:buFont typeface="Arial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22" indent="-128585" algn="l" defTabSz="514338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8" rtl="0" eaLnBrk="1" latinLnBrk="0" hangingPunct="1">
        <a:spcBef>
          <a:spcPct val="20000"/>
        </a:spcBef>
        <a:buFont typeface="Arial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8" indent="-128585" algn="l" defTabSz="514338" rtl="0" eaLnBrk="1" latinLnBrk="0" hangingPunct="1">
        <a:spcBef>
          <a:spcPct val="20000"/>
        </a:spcBef>
        <a:buFont typeface="Arial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8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8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8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8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8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3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Relationship Id="rId9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image" Target="../media/image32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emf"/><Relationship Id="rId5" Type="http://schemas.openxmlformats.org/officeDocument/2006/relationships/image" Target="../media/image24.emf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3E5FE43-CD68-C342-9095-2FE190F9DEAB}"/>
              </a:ext>
            </a:extLst>
          </p:cNvPr>
          <p:cNvSpPr/>
          <p:nvPr/>
        </p:nvSpPr>
        <p:spPr>
          <a:xfrm>
            <a:off x="0" y="2132856"/>
            <a:ext cx="9144000" cy="4725144"/>
          </a:xfrm>
          <a:prstGeom prst="rect">
            <a:avLst/>
          </a:prstGeom>
          <a:solidFill>
            <a:srgbClr val="0082C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14338">
              <a:defRPr/>
            </a:pPr>
            <a:endParaRPr lang="ru-RU" sz="4049" kern="0" dirty="0">
              <a:solidFill>
                <a:srgbClr val="F05A28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8642" y="6421241"/>
            <a:ext cx="18251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10</a:t>
            </a:r>
          </a:p>
          <a:p>
            <a:pPr algn="ctr"/>
            <a:r>
              <a:rPr lang="ru-RU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1043608" y="2258226"/>
            <a:ext cx="5832648" cy="304298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Открытый бюджет</a:t>
            </a:r>
          </a:p>
          <a:p>
            <a:pPr algn="l"/>
            <a:endParaRPr lang="ru-RU" sz="225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eorgia" panose="02040502050405020303" pitchFamily="18" charset="0"/>
              <a:cs typeface="Times New Roman" pitchFamily="18" charset="0"/>
            </a:endParaRPr>
          </a:p>
          <a:p>
            <a:pPr algn="l"/>
            <a:r>
              <a:rPr lang="ru-RU" sz="3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Государственной </a:t>
            </a:r>
          </a:p>
          <a:p>
            <a:pPr algn="l"/>
            <a:r>
              <a:rPr lang="ru-RU" sz="3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жилищной инспекции </a:t>
            </a:r>
          </a:p>
          <a:p>
            <a:pPr algn="l"/>
            <a:r>
              <a:rPr lang="ru-RU" sz="3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Мурманской области</a:t>
            </a:r>
          </a:p>
          <a:p>
            <a:endParaRPr lang="ru-RU" sz="195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eorgia" panose="02040502050405020303" pitchFamily="18" charset="0"/>
              <a:cs typeface="Times New Roman" pitchFamily="18" charset="0"/>
            </a:endParaRPr>
          </a:p>
          <a:p>
            <a:pPr algn="l"/>
            <a:endParaRPr lang="ru-RU" sz="2175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eorgia" panose="02040502050405020303" pitchFamily="18" charset="0"/>
              <a:cs typeface="Times New Roman" pitchFamily="18" charset="0"/>
            </a:endParaRPr>
          </a:p>
          <a:p>
            <a:pPr algn="l"/>
            <a:endParaRPr lang="ru-RU" sz="2175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eorgia" panose="02040502050405020303" pitchFamily="18" charset="0"/>
              <a:cs typeface="Times New Roman" pitchFamily="18" charset="0"/>
            </a:endParaRPr>
          </a:p>
          <a:p>
            <a:pPr algn="l"/>
            <a:r>
              <a:rPr lang="ru-RU" sz="2175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Исполнение за </a:t>
            </a:r>
            <a:r>
              <a:rPr lang="ru-RU" sz="2175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1 квартал 2021 года </a:t>
            </a:r>
            <a:endParaRPr lang="ru-RU" sz="2175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eorgia" panose="02040502050405020303" pitchFamily="18" charset="0"/>
              <a:cs typeface="Times New Roman" pitchFamily="18" charset="0"/>
            </a:endParaRPr>
          </a:p>
          <a:p>
            <a:pPr algn="l"/>
            <a:r>
              <a:rPr lang="ru-RU" sz="2175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и плановые назначения на </a:t>
            </a:r>
            <a:r>
              <a:rPr lang="ru-RU" sz="2175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2022-2023 </a:t>
            </a:r>
            <a:r>
              <a:rPr lang="ru-RU" sz="2175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годы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115616" y="3933056"/>
            <a:ext cx="1204016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92280" y="6085618"/>
            <a:ext cx="1825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05A28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#</a:t>
            </a:r>
            <a:r>
              <a:rPr lang="ru-RU" b="1" dirty="0">
                <a:solidFill>
                  <a:srgbClr val="F05A28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насевережить</a:t>
            </a:r>
            <a:endParaRPr lang="ru-RU" dirty="0">
              <a:solidFill>
                <a:srgbClr val="F05A28"/>
              </a:solidFill>
              <a:latin typeface="Muller Narrow ExtraBold" pitchFamily="50" charset="-52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699995B-5023-024E-9307-89A9FE434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66" y="692696"/>
            <a:ext cx="3429532" cy="100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8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2495"/>
            <a:ext cx="8964488" cy="814218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latin typeface="Muller Narrow Light" pitchFamily="50" charset="-52"/>
              </a:rPr>
              <a:t>СТРУКТУРА ГОСУДАРСТВЕННОЙ ЖИЛИЩНОЙ ИНСПЕКЦИИ МУРМАНСКОЙ ОБЛАСТИ</a:t>
            </a:r>
            <a:endParaRPr lang="ru-RU" sz="2000" dirty="0">
              <a:latin typeface="Muller Narrow Light" pitchFamily="50" charset="-52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xmlns="" id="{7CC2188C-8EC3-1349-9B4B-871FC5C197BC}"/>
              </a:ext>
            </a:extLst>
          </p:cNvPr>
          <p:cNvSpPr/>
          <p:nvPr/>
        </p:nvSpPr>
        <p:spPr>
          <a:xfrm>
            <a:off x="107504" y="696908"/>
            <a:ext cx="8928992" cy="1003900"/>
          </a:xfrm>
          <a:prstGeom prst="roundRect">
            <a:avLst/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/>
              <a:t>	  </a:t>
            </a:r>
            <a:r>
              <a:rPr lang="ru-RU" sz="1600" b="1" dirty="0" smtClean="0">
                <a:latin typeface="Muller Narrow Light" pitchFamily="50" charset="-52"/>
              </a:rPr>
              <a:t>Инспекция создана 			Положение об Госжилинспекции МО </a:t>
            </a:r>
          </a:p>
          <a:p>
            <a:r>
              <a:rPr lang="ru-RU" sz="1600" b="1" dirty="0">
                <a:latin typeface="Muller Narrow Light" pitchFamily="50" charset="-52"/>
              </a:rPr>
              <a:t>	</a:t>
            </a:r>
            <a:r>
              <a:rPr lang="ru-RU" sz="1600" b="1" dirty="0" smtClean="0">
                <a:latin typeface="Muller Narrow Light" pitchFamily="50" charset="-52"/>
              </a:rPr>
              <a:t>в 2002 году			утверждено постановлением ПМО </a:t>
            </a:r>
          </a:p>
          <a:p>
            <a:r>
              <a:rPr lang="ru-RU" sz="1600" b="1" dirty="0">
                <a:latin typeface="Muller Narrow Light" pitchFamily="50" charset="-52"/>
              </a:rPr>
              <a:t>	</a:t>
            </a:r>
            <a:r>
              <a:rPr lang="ru-RU" sz="1600" b="1" dirty="0" smtClean="0">
                <a:latin typeface="Muller Narrow Light" pitchFamily="50" charset="-52"/>
              </a:rPr>
              <a:t>				от 25.09.2009 № 438-ПП</a:t>
            </a:r>
            <a:endParaRPr lang="ru-RU" sz="1600" b="1" dirty="0">
              <a:latin typeface="Muller Narrow Light" pitchFamily="50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5E2E2C1-ED70-9A4D-B96B-9019710EF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66810"/>
            <a:ext cx="792088" cy="79208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13DBF27-95F4-CD44-AA10-2FCD3A4A4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735221"/>
            <a:ext cx="864096" cy="894957"/>
          </a:xfrm>
          <a:prstGeom prst="rect">
            <a:avLst/>
          </a:prstGeom>
        </p:spPr>
      </p:pic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xmlns="" id="{3DB33A97-18F4-9848-BC62-D4EC5784934E}"/>
              </a:ext>
            </a:extLst>
          </p:cNvPr>
          <p:cNvSpPr/>
          <p:nvPr/>
        </p:nvSpPr>
        <p:spPr>
          <a:xfrm>
            <a:off x="982314" y="1815291"/>
            <a:ext cx="7092389" cy="108207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C83CB"/>
                </a:solidFill>
                <a:latin typeface="Muller Narrow ExtraBold" pitchFamily="50" charset="-52"/>
              </a:rPr>
              <a:t>НАЧАЛЬНИК ГОСУДАРСТВЕННОЙ ЖИЛИЩНОЙ ИНСПЕКЦИИ МУРМАНСКОЙ ОБЛАСТИ – ГЛАВНЫЙ ГОСУДАРСТВЕННЫЙ ЖИЛИЩНЫЙ ИНСПЕКТОР МУРМАНСКОЙ ОБЛАСТИ</a:t>
            </a:r>
          </a:p>
          <a:p>
            <a:pPr algn="ctr"/>
            <a:r>
              <a:rPr lang="ru-RU" sz="1600" b="1" dirty="0" err="1">
                <a:solidFill>
                  <a:srgbClr val="F05A28"/>
                </a:solidFill>
                <a:latin typeface="Muller Narrow ExtraBold" pitchFamily="50" charset="-52"/>
              </a:rPr>
              <a:t>и</a:t>
            </a:r>
            <a:r>
              <a:rPr lang="ru-RU" sz="1600" b="1" dirty="0" err="1" smtClean="0">
                <a:solidFill>
                  <a:srgbClr val="F05A28"/>
                </a:solidFill>
                <a:latin typeface="Muller Narrow ExtraBold" pitchFamily="50" charset="-52"/>
              </a:rPr>
              <a:t>.о</a:t>
            </a:r>
            <a:r>
              <a:rPr lang="ru-RU" sz="1600" b="1" dirty="0" smtClean="0">
                <a:solidFill>
                  <a:srgbClr val="F05A28"/>
                </a:solidFill>
                <a:latin typeface="Muller Narrow ExtraBold" pitchFamily="50" charset="-52"/>
              </a:rPr>
              <a:t>. начальника Ракитская Ирина Владимировна</a:t>
            </a:r>
            <a:endParaRPr lang="ru-RU" sz="1600" b="1" dirty="0">
              <a:solidFill>
                <a:srgbClr val="F05A28"/>
              </a:solidFill>
              <a:latin typeface="Muller Narrow ExtraBold" pitchFamily="50" charset="-52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xmlns="" id="{3DB33A97-18F4-9848-BC62-D4EC5784934E}"/>
              </a:ext>
            </a:extLst>
          </p:cNvPr>
          <p:cNvSpPr/>
          <p:nvPr/>
        </p:nvSpPr>
        <p:spPr>
          <a:xfrm>
            <a:off x="245406" y="3019856"/>
            <a:ext cx="4188354" cy="7920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C83CB"/>
                </a:solidFill>
                <a:latin typeface="Muller Narrow Light" pitchFamily="50" charset="-52"/>
              </a:rPr>
              <a:t>ЗАМЕСТИТЕЛЬ НАЧАЛЬНИКА ГОСУДАРСТВЕННОЙ ЖИЛИЩНОЙ ИНСПЕКЦИИ МУРМАНСКОЙ ОБЛАСТИ</a:t>
            </a:r>
            <a:endParaRPr lang="ru-RU" sz="1600" b="1" dirty="0">
              <a:solidFill>
                <a:srgbClr val="F05A28"/>
              </a:solidFill>
              <a:latin typeface="Muller Narrow Light" pitchFamily="50" charset="-52"/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3DB33A97-18F4-9848-BC62-D4EC5784934E}"/>
              </a:ext>
            </a:extLst>
          </p:cNvPr>
          <p:cNvSpPr/>
          <p:nvPr/>
        </p:nvSpPr>
        <p:spPr>
          <a:xfrm>
            <a:off x="4824536" y="3019856"/>
            <a:ext cx="4188354" cy="7920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C83CB"/>
                </a:solidFill>
                <a:latin typeface="Muller Narrow Light" pitchFamily="50" charset="-52"/>
              </a:rPr>
              <a:t>ЗАМЕСТИТЕЛЬ НАЧАЛЬНИКА ГОСУДАРСТВЕННОЙ ЖИЛИЩНОЙ ИНСПЕКЦИИ МУРМАНСКОЙ ОБЛАСТИ</a:t>
            </a:r>
            <a:endParaRPr lang="ru-RU" sz="1600" b="1" dirty="0">
              <a:solidFill>
                <a:srgbClr val="F05A28"/>
              </a:solidFill>
              <a:latin typeface="Muller Narrow Light" pitchFamily="50" charset="-52"/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xmlns="" id="{3DB33A97-18F4-9848-BC62-D4EC5784934E}"/>
              </a:ext>
            </a:extLst>
          </p:cNvPr>
          <p:cNvSpPr/>
          <p:nvPr/>
        </p:nvSpPr>
        <p:spPr>
          <a:xfrm>
            <a:off x="5168675" y="3964683"/>
            <a:ext cx="3701375" cy="5759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05A28"/>
                </a:solidFill>
                <a:latin typeface="Muller Narrow Light" pitchFamily="50" charset="-52"/>
              </a:rPr>
              <a:t>ОТДЕЛ ЛИЦЕНЗИОННОГО КОНТРОЛЯ</a:t>
            </a:r>
            <a:endParaRPr lang="ru-RU" sz="1600" dirty="0">
              <a:solidFill>
                <a:srgbClr val="F05A28"/>
              </a:solidFill>
              <a:latin typeface="Muller Narrow Light" pitchFamily="50" charset="-52"/>
            </a:endParaRP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xmlns="" id="{3DB33A97-18F4-9848-BC62-D4EC5784934E}"/>
              </a:ext>
            </a:extLst>
          </p:cNvPr>
          <p:cNvSpPr/>
          <p:nvPr/>
        </p:nvSpPr>
        <p:spPr>
          <a:xfrm>
            <a:off x="5210733" y="4677875"/>
            <a:ext cx="3701375" cy="5759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05A28"/>
                </a:solidFill>
                <a:latin typeface="Muller Narrow Light" pitchFamily="50" charset="-52"/>
              </a:rPr>
              <a:t>ОТДЕЛ ЖИЛИЩНОГО НАДЗОНА</a:t>
            </a:r>
            <a:endParaRPr lang="ru-RU" sz="1600" dirty="0">
              <a:solidFill>
                <a:srgbClr val="F05A28"/>
              </a:solidFill>
              <a:latin typeface="Muller Narrow Light" pitchFamily="50" charset="-52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xmlns="" id="{3DB33A97-18F4-9848-BC62-D4EC5784934E}"/>
              </a:ext>
            </a:extLst>
          </p:cNvPr>
          <p:cNvSpPr/>
          <p:nvPr/>
        </p:nvSpPr>
        <p:spPr>
          <a:xfrm>
            <a:off x="356637" y="3966787"/>
            <a:ext cx="3701375" cy="5759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05A28"/>
                </a:solidFill>
                <a:latin typeface="Muller Narrow Light" pitchFamily="50" charset="-52"/>
              </a:rPr>
              <a:t>СЕКТОР ЛИЦЕНЗИРОВАНИЯ</a:t>
            </a:r>
            <a:endParaRPr lang="ru-RU" sz="1600" dirty="0">
              <a:solidFill>
                <a:srgbClr val="F05A28"/>
              </a:solidFill>
              <a:latin typeface="Muller Narrow Light" pitchFamily="50" charset="-52"/>
            </a:endParaRP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xmlns="" id="{3DB33A97-18F4-9848-BC62-D4EC5784934E}"/>
              </a:ext>
            </a:extLst>
          </p:cNvPr>
          <p:cNvSpPr/>
          <p:nvPr/>
        </p:nvSpPr>
        <p:spPr>
          <a:xfrm>
            <a:off x="374609" y="4696368"/>
            <a:ext cx="3701375" cy="5759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05A28"/>
                </a:solidFill>
                <a:latin typeface="Muller Narrow Light" pitchFamily="50" charset="-52"/>
              </a:rPr>
              <a:t>ОТДЕЛ НАДЗОРА ЗА СОБЛЮДЕНИЕМ ПОРЯДКА РАСЧЕТА ПЛАТЫ ЗА ЖКУ</a:t>
            </a:r>
            <a:endParaRPr lang="ru-RU" sz="1600" dirty="0">
              <a:solidFill>
                <a:srgbClr val="F05A28"/>
              </a:solidFill>
              <a:latin typeface="Muller Narrow Light" pitchFamily="50" charset="-52"/>
            </a:endParaRPr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xmlns="" id="{3295F225-1F8B-5C46-87AA-CD06E17956C0}"/>
              </a:ext>
            </a:extLst>
          </p:cNvPr>
          <p:cNvSpPr/>
          <p:nvPr/>
        </p:nvSpPr>
        <p:spPr>
          <a:xfrm>
            <a:off x="374609" y="5534804"/>
            <a:ext cx="2933853" cy="780029"/>
          </a:xfrm>
          <a:prstGeom prst="roundRect">
            <a:avLst/>
          </a:prstGeom>
          <a:solidFill>
            <a:srgbClr val="0C83CB"/>
          </a:solidFill>
          <a:ln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Muller Narrow ExtraBold" pitchFamily="50" charset="-52"/>
              </a:rPr>
              <a:t>В ПРЯМОМ ПОДЧИНЕНИИ НАЧАЛЬНИКА:</a:t>
            </a:r>
            <a:endParaRPr lang="ru-RU" sz="1600" b="1" dirty="0">
              <a:latin typeface="Muller Narrow ExtraBold" pitchFamily="50" charset="-52"/>
            </a:endParaRP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xmlns="" id="{3DB33A97-18F4-9848-BC62-D4EC5784934E}"/>
              </a:ext>
            </a:extLst>
          </p:cNvPr>
          <p:cNvSpPr/>
          <p:nvPr/>
        </p:nvSpPr>
        <p:spPr>
          <a:xfrm>
            <a:off x="3589583" y="6161410"/>
            <a:ext cx="3701375" cy="5759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05A28"/>
                </a:solidFill>
                <a:latin typeface="Muller Narrow Light" pitchFamily="50" charset="-52"/>
              </a:rPr>
              <a:t>СЕКТОР ПО ОБЕСПЕЧЕНИЮ ДЕЯТЕЛЬНОСТИ ИНСПЕКЦИИ</a:t>
            </a:r>
            <a:endParaRPr lang="ru-RU" sz="1600" dirty="0">
              <a:solidFill>
                <a:srgbClr val="F05A28"/>
              </a:solidFill>
              <a:latin typeface="Muller Narrow Light" pitchFamily="50" charset="-52"/>
            </a:endParaRPr>
          </a:p>
        </p:txBody>
      </p: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xmlns="" id="{3DB33A97-18F4-9848-BC62-D4EC5784934E}"/>
              </a:ext>
            </a:extLst>
          </p:cNvPr>
          <p:cNvSpPr/>
          <p:nvPr/>
        </p:nvSpPr>
        <p:spPr>
          <a:xfrm>
            <a:off x="3589583" y="5534804"/>
            <a:ext cx="3701375" cy="5759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05A28"/>
                </a:solidFill>
                <a:latin typeface="Muller Narrow Light" pitchFamily="50" charset="-52"/>
              </a:rPr>
              <a:t>ОТДЕЛ ПО РАБОТЕ С ОБРАЩЕНИЯМИ ГРАЖДАН</a:t>
            </a:r>
            <a:endParaRPr lang="ru-RU" sz="1600" dirty="0">
              <a:solidFill>
                <a:srgbClr val="F05A28"/>
              </a:solidFill>
              <a:latin typeface="Muller Narrow Light" pitchFamily="50" charset="-52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538A5FF-AC2A-6E42-9DDC-A784E6B97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7095" y="5462159"/>
            <a:ext cx="1135013" cy="1297158"/>
          </a:xfrm>
          <a:prstGeom prst="rect">
            <a:avLst/>
          </a:prstGeom>
        </p:spPr>
      </p:pic>
      <p:cxnSp>
        <p:nvCxnSpPr>
          <p:cNvPr id="4" name="Соединительная линия уступом 3"/>
          <p:cNvCxnSpPr>
            <a:stCxn id="12" idx="3"/>
            <a:endCxn id="23" idx="3"/>
          </p:cNvCxnSpPr>
          <p:nvPr/>
        </p:nvCxnSpPr>
        <p:spPr>
          <a:xfrm flipH="1">
            <a:off x="4075984" y="3415900"/>
            <a:ext cx="357776" cy="1568435"/>
          </a:xfrm>
          <a:prstGeom prst="bentConnector3">
            <a:avLst>
              <a:gd name="adj1" fmla="val -2949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4716016" y="4250546"/>
            <a:ext cx="452659" cy="2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Соединительная линия уступом 6"/>
          <p:cNvCxnSpPr>
            <a:stCxn id="13" idx="1"/>
            <a:endCxn id="21" idx="1"/>
          </p:cNvCxnSpPr>
          <p:nvPr/>
        </p:nvCxnSpPr>
        <p:spPr>
          <a:xfrm rot="10800000" flipH="1" flipV="1">
            <a:off x="4824535" y="3415900"/>
            <a:ext cx="386197" cy="1549942"/>
          </a:xfrm>
          <a:prstGeom prst="bentConnector3">
            <a:avLst>
              <a:gd name="adj1" fmla="val -31873"/>
            </a:avLst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22" idx="3"/>
          </p:cNvCxnSpPr>
          <p:nvPr/>
        </p:nvCxnSpPr>
        <p:spPr>
          <a:xfrm flipH="1">
            <a:off x="4058012" y="4250546"/>
            <a:ext cx="470496" cy="4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6F7E-8B1C-460B-82E1-3B6BA7A8586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90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A6A53BC-8FE6-5D43-AA1F-B228C554D086}"/>
              </a:ext>
            </a:extLst>
          </p:cNvPr>
          <p:cNvSpPr txBox="1"/>
          <p:nvPr/>
        </p:nvSpPr>
        <p:spPr>
          <a:xfrm>
            <a:off x="-1" y="823959"/>
            <a:ext cx="9144001" cy="59093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5099CB10-347E-9447-8722-791E6C7F3827}"/>
              </a:ext>
            </a:extLst>
          </p:cNvPr>
          <p:cNvSpPr/>
          <p:nvPr/>
        </p:nvSpPr>
        <p:spPr>
          <a:xfrm>
            <a:off x="388823" y="1046294"/>
            <a:ext cx="5472608" cy="223224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F05A28"/>
              </a:solidFill>
            </a:endParaRPr>
          </a:p>
        </p:txBody>
      </p:sp>
      <p:pic>
        <p:nvPicPr>
          <p:cNvPr id="7" name="Рисунок 6" descr="Монеты">
            <a:extLst>
              <a:ext uri="{FF2B5EF4-FFF2-40B4-BE49-F238E27FC236}">
                <a16:creationId xmlns:a16="http://schemas.microsoft.com/office/drawing/2014/main" xmlns="" id="{FF6309ED-5E8C-C742-9FE5-FD98ECCF02A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39552" y="1268340"/>
            <a:ext cx="648072" cy="648072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0" y="22495"/>
            <a:ext cx="9144000" cy="814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514338" rtl="0" eaLnBrk="1" latinLnBrk="0" hangingPunct="1"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solidFill>
                  <a:srgbClr val="000000"/>
                </a:solidFill>
                <a:latin typeface="Muller Narrow Light" pitchFamily="50" charset="-52"/>
              </a:rPr>
              <a:t>СВЕДЕНИЯ О ДОХОДАХ И РАСХОДАХ ИНСПЕКЦИИ: ПЛАН И ИСПОЛНЕНИЕ НА 1 КВАРТАЛ 2021 ГОДА</a:t>
            </a:r>
            <a:endParaRPr lang="ru-RU" sz="2000" dirty="0">
              <a:solidFill>
                <a:srgbClr val="000000"/>
              </a:solidFill>
              <a:latin typeface="Muller Narrow Light" pitchFamily="50" charset="-52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564560"/>
              </p:ext>
            </p:extLst>
          </p:nvPr>
        </p:nvGraphicFramePr>
        <p:xfrm>
          <a:off x="1331640" y="1342538"/>
          <a:ext cx="4320480" cy="166026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8185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Muller Narrow ExtraBold" pitchFamily="50" charset="-52"/>
                        </a:rPr>
                        <a:t>МЛН</a:t>
                      </a:r>
                      <a:r>
                        <a:rPr lang="ru-RU" sz="900" baseline="0" dirty="0" smtClean="0">
                          <a:latin typeface="Muller Narrow ExtraBold" pitchFamily="50" charset="-52"/>
                        </a:rPr>
                        <a:t> РУБ.</a:t>
                      </a:r>
                      <a:endParaRPr lang="ru-RU" sz="900" dirty="0">
                        <a:latin typeface="Muller Narrow ExtraBold" pitchFamily="50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uller Narrow ExtraBold" pitchFamily="50" charset="-52"/>
                        </a:rPr>
                        <a:t>2021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Muller Narrow ExtraBold" pitchFamily="50" charset="-52"/>
                        </a:rPr>
                        <a:t>ПЛАН</a:t>
                      </a:r>
                      <a:endParaRPr lang="ru-RU" sz="1200" dirty="0">
                        <a:latin typeface="Muller Narrow ExtraBold" pitchFamily="50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uller Narrow ExtraBold" pitchFamily="50" charset="-52"/>
                        </a:rPr>
                        <a:t>1 КВ. 2021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Muller Narrow ExtraBold" pitchFamily="50" charset="-52"/>
                        </a:rPr>
                        <a:t>ФАКТ</a:t>
                      </a:r>
                      <a:endParaRPr lang="ru-RU" sz="1200" dirty="0">
                        <a:latin typeface="Muller Narrow ExtraBold" pitchFamily="50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uller Narrow ExtraBold" pitchFamily="50" charset="-52"/>
                        </a:rPr>
                        <a:t>ИСПОЛНЕНИЕ БЮДЖЕТА, %</a:t>
                      </a:r>
                      <a:endParaRPr lang="ru-RU" sz="1200" dirty="0">
                        <a:latin typeface="Muller Narrow ExtraBold" pitchFamily="50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920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Muller Narrow ExtraBold" pitchFamily="50" charset="-52"/>
                        </a:rPr>
                        <a:t>ДОХОДЫ</a:t>
                      </a:r>
                      <a:endParaRPr lang="ru-RU" sz="1200" b="1" dirty="0">
                        <a:latin typeface="Muller Narrow ExtraBold" pitchFamily="50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Muller Narrow ExtraBold" pitchFamily="50" charset="-52"/>
                        </a:rPr>
                        <a:t>690</a:t>
                      </a:r>
                      <a:endParaRPr lang="ru-RU" sz="1200" dirty="0">
                        <a:latin typeface="Muller Narrow ExtraBold" pitchFamily="50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uller Narrow ExtraBold" pitchFamily="50" charset="-52"/>
                        </a:rPr>
                        <a:t>315</a:t>
                      </a:r>
                      <a:endParaRPr lang="ru-RU" sz="1200" dirty="0">
                        <a:latin typeface="Muller Narrow ExtraBold" pitchFamily="50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Muller Narrow ExtraBold" pitchFamily="50" charset="-52"/>
                        </a:rPr>
                        <a:t>45</a:t>
                      </a:r>
                      <a:endParaRPr lang="ru-RU" sz="1200" dirty="0">
                        <a:latin typeface="Muller Narrow ExtraBold" pitchFamily="50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920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05A28"/>
                          </a:solidFill>
                          <a:latin typeface="Muller Narrow ExtraBold" pitchFamily="50" charset="-52"/>
                        </a:rPr>
                        <a:t>РАСХОДЫ</a:t>
                      </a:r>
                      <a:endParaRPr lang="ru-RU" sz="1200" b="1" dirty="0">
                        <a:solidFill>
                          <a:srgbClr val="F05A28"/>
                        </a:solidFill>
                        <a:latin typeface="Muller Narrow ExtraBold" pitchFamily="50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uller Narrow ExtraBold" pitchFamily="50" charset="-52"/>
                        </a:rPr>
                        <a:t>16,725</a:t>
                      </a:r>
                      <a:endParaRPr lang="ru-RU" sz="1200" dirty="0">
                        <a:latin typeface="Muller Narrow ExtraBold" pitchFamily="50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uller Narrow ExtraBold" pitchFamily="50" charset="-52"/>
                        </a:rPr>
                        <a:t>14,939</a:t>
                      </a:r>
                      <a:endParaRPr lang="ru-RU" sz="1200" dirty="0">
                        <a:latin typeface="Muller Narrow ExtraBold" pitchFamily="50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Muller Narrow ExtraBold" pitchFamily="50" charset="-52"/>
                        </a:rPr>
                        <a:t>89,32</a:t>
                      </a:r>
                      <a:endParaRPr lang="ru-RU" sz="1200" dirty="0">
                        <a:latin typeface="Muller Narrow ExtraBold" pitchFamily="50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xmlns="" id="{D9F5E8C3-CC4A-614E-8AE5-7E6BD29A3B88}"/>
              </a:ext>
            </a:extLst>
          </p:cNvPr>
          <p:cNvSpPr/>
          <p:nvPr/>
        </p:nvSpPr>
        <p:spPr>
          <a:xfrm>
            <a:off x="6084859" y="1592376"/>
            <a:ext cx="2888736" cy="1160588"/>
          </a:xfrm>
          <a:prstGeom prst="roundRect">
            <a:avLst/>
          </a:prstGeom>
          <a:solidFill>
            <a:srgbClr val="009D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ru-RU" sz="1400" b="1" kern="0" dirty="0">
                <a:solidFill>
                  <a:prstClr val="white"/>
                </a:solidFill>
                <a:latin typeface="Muller Narrow ExtraBold" pitchFamily="50" charset="-52"/>
              </a:rPr>
              <a:t>Закон Мурманской области от 24.12.2020 № 2585-01-ЗМО</a:t>
            </a:r>
            <a:br>
              <a:rPr lang="ru-RU" sz="1400" b="1" kern="0" dirty="0">
                <a:solidFill>
                  <a:prstClr val="white"/>
                </a:solidFill>
                <a:latin typeface="Muller Narrow ExtraBold" pitchFamily="50" charset="-52"/>
              </a:rPr>
            </a:br>
            <a:r>
              <a:rPr lang="ru-RU" sz="1400" b="1" kern="0" dirty="0">
                <a:solidFill>
                  <a:prstClr val="white"/>
                </a:solidFill>
                <a:latin typeface="Muller Narrow ExtraBold" pitchFamily="50" charset="-52"/>
              </a:rPr>
              <a:t>«Об областном бюджете на 2021 год и на плановый период 2022 и 2023 годов»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ExtraBold" pitchFamily="50" charset="-52"/>
            </a:endParaRP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xmlns="" id="{166491FF-663F-594D-AF2E-9764637851BC}"/>
              </a:ext>
            </a:extLst>
          </p:cNvPr>
          <p:cNvSpPr txBox="1">
            <a:spLocks/>
          </p:cNvSpPr>
          <p:nvPr/>
        </p:nvSpPr>
        <p:spPr>
          <a:xfrm>
            <a:off x="539552" y="5307962"/>
            <a:ext cx="4896544" cy="395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514338" rtl="0" eaLnBrk="1" latinLnBrk="0" hangingPunct="1"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u="sng" dirty="0" smtClean="0">
                <a:solidFill>
                  <a:srgbClr val="F05A28"/>
                </a:solidFill>
                <a:latin typeface="Muller Narrow ExtraBold" pitchFamily="50" charset="-52"/>
              </a:rPr>
              <a:t>ФАКТИЧЕСКИЕ РАСХОДЫ БЮДЖЕТА, тыс. руб.</a:t>
            </a:r>
            <a:endParaRPr lang="ru-RU" sz="1800" u="sng" dirty="0">
              <a:solidFill>
                <a:srgbClr val="F05A28"/>
              </a:solidFill>
              <a:latin typeface="Muller Narrow ExtraBold" pitchFamily="50" charset="-52"/>
            </a:endParaRP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xmlns="" id="{166491FF-663F-594D-AF2E-9764637851BC}"/>
              </a:ext>
            </a:extLst>
          </p:cNvPr>
          <p:cNvSpPr txBox="1">
            <a:spLocks/>
          </p:cNvSpPr>
          <p:nvPr/>
        </p:nvSpPr>
        <p:spPr>
          <a:xfrm>
            <a:off x="539552" y="3502496"/>
            <a:ext cx="4896544" cy="552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514338" rtl="0" eaLnBrk="1" latinLnBrk="0" hangingPunct="1"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u="sng" dirty="0" smtClean="0">
                <a:solidFill>
                  <a:srgbClr val="0C83CB"/>
                </a:solidFill>
                <a:latin typeface="Muller Narrow ExtraBold" pitchFamily="50" charset="-52"/>
              </a:rPr>
              <a:t>ФАКТИЧЕСКИЕ ДОХОДЫ БЮДЖЕТА, тыс. руб.</a:t>
            </a:r>
            <a:endParaRPr lang="ru-RU" sz="1800" u="sng" dirty="0">
              <a:solidFill>
                <a:srgbClr val="0C83CB"/>
              </a:solidFill>
              <a:latin typeface="Muller Narrow ExtraBold" pitchFamily="50" charset="-52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B2199412-2C0D-0640-A822-2A60BE5210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0312" y="4054732"/>
            <a:ext cx="1373051" cy="1373051"/>
          </a:xfrm>
          <a:prstGeom prst="rect">
            <a:avLst/>
          </a:prstGeom>
        </p:spPr>
      </p:pic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7CC2188C-8EC3-1349-9B4B-871FC5C197BC}"/>
              </a:ext>
            </a:extLst>
          </p:cNvPr>
          <p:cNvSpPr/>
          <p:nvPr/>
        </p:nvSpPr>
        <p:spPr>
          <a:xfrm>
            <a:off x="388822" y="4149079"/>
            <a:ext cx="4675621" cy="488915"/>
          </a:xfrm>
          <a:prstGeom prst="roundRect">
            <a:avLst/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Muller Narrow Light" pitchFamily="50" charset="-52"/>
              </a:rPr>
              <a:t>ОПЛАТА ГОСПОШЛИНЫ ЗА ВЫДАЧУ ЛИЦЕНЗИЙ НА ОСУЩЕСТВЛЕНИЕ ДЕЯТЕЛЬНОСТИ ПО УПРАВЛЕНИЮ МКД</a:t>
            </a:r>
            <a:endParaRPr lang="ru-RU" sz="1200" dirty="0">
              <a:latin typeface="Muller Narrow Light" pitchFamily="50" charset="-52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3DB33A97-18F4-9848-BC62-D4EC5784934E}"/>
              </a:ext>
            </a:extLst>
          </p:cNvPr>
          <p:cNvSpPr/>
          <p:nvPr/>
        </p:nvSpPr>
        <p:spPr>
          <a:xfrm>
            <a:off x="5287871" y="4149080"/>
            <a:ext cx="1593975" cy="32476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rgbClr val="000000"/>
                </a:solidFill>
                <a:latin typeface="Muller Narrow ExtraBold" pitchFamily="50" charset="-52"/>
              </a:rPr>
              <a:t>315 ТЫС. РУБЛЕЙ</a:t>
            </a:r>
            <a:endParaRPr lang="ru-RU" sz="1200" dirty="0">
              <a:solidFill>
                <a:srgbClr val="000000"/>
              </a:solidFill>
              <a:latin typeface="Muller Narrow ExtraBold" pitchFamily="50" charset="-52"/>
            </a:endParaRP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xmlns="" id="{7CC2188C-8EC3-1349-9B4B-871FC5C197BC}"/>
              </a:ext>
            </a:extLst>
          </p:cNvPr>
          <p:cNvSpPr/>
          <p:nvPr/>
        </p:nvSpPr>
        <p:spPr>
          <a:xfrm>
            <a:off x="767844" y="4853988"/>
            <a:ext cx="3265075" cy="269729"/>
          </a:xfrm>
          <a:prstGeom prst="roundRect">
            <a:avLst/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Muller Narrow Light" pitchFamily="50" charset="-52"/>
              </a:rPr>
              <a:t>ОПЛАТА АДМИНИСТРАТИВНЫХ ШТРАФОВ</a:t>
            </a:r>
            <a:endParaRPr lang="ru-RU" sz="1200" dirty="0">
              <a:latin typeface="Muller Narrow Light" pitchFamily="50" charset="-52"/>
            </a:endParaRP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xmlns="" id="{3DB33A97-18F4-9848-BC62-D4EC5784934E}"/>
              </a:ext>
            </a:extLst>
          </p:cNvPr>
          <p:cNvSpPr/>
          <p:nvPr/>
        </p:nvSpPr>
        <p:spPr>
          <a:xfrm>
            <a:off x="4267456" y="4853988"/>
            <a:ext cx="1593975" cy="32476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rgbClr val="000000"/>
                </a:solidFill>
                <a:latin typeface="Muller Narrow ExtraBold" pitchFamily="50" charset="-52"/>
              </a:rPr>
              <a:t>670,5 ТЫС. РУБЛЕЙ</a:t>
            </a:r>
            <a:endParaRPr lang="ru-RU" sz="1200" dirty="0">
              <a:solidFill>
                <a:srgbClr val="000000"/>
              </a:solidFill>
              <a:latin typeface="Muller Narrow ExtraBold" pitchFamily="50" charset="-52"/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xmlns="" id="{7CC2188C-8EC3-1349-9B4B-871FC5C197BC}"/>
              </a:ext>
            </a:extLst>
          </p:cNvPr>
          <p:cNvSpPr/>
          <p:nvPr/>
        </p:nvSpPr>
        <p:spPr>
          <a:xfrm>
            <a:off x="370821" y="5815017"/>
            <a:ext cx="4693622" cy="638319"/>
          </a:xfrm>
          <a:prstGeom prst="round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bg1"/>
                </a:solidFill>
                <a:latin typeface="Muller Narrow Light" pitchFamily="50" charset="-52"/>
              </a:rPr>
              <a:t>РЕАЛИЗАЦИЯ ГОСУДАРСТВЕННОЙ ПРОГРАММЫ МУРМАНСКОЙ ОБЛАСТИ  «КОМФОРТНОЕ ЖИЛЬЕ И ГОРОДСКАЯ СРЕДА»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Muller Narrow Light" pitchFamily="50" charset="-52"/>
              </a:rPr>
              <a:t> </a:t>
            </a:r>
            <a:endParaRPr lang="ru-RU" sz="1200" dirty="0">
              <a:solidFill>
                <a:srgbClr val="0082C8"/>
              </a:solidFill>
              <a:latin typeface="Muller Narrow Light" pitchFamily="50" charset="-52"/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xmlns="" id="{3DB33A97-18F4-9848-BC62-D4EC5784934E}"/>
              </a:ext>
            </a:extLst>
          </p:cNvPr>
          <p:cNvSpPr/>
          <p:nvPr/>
        </p:nvSpPr>
        <p:spPr>
          <a:xfrm>
            <a:off x="5373711" y="5977398"/>
            <a:ext cx="1593975" cy="32476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rgbClr val="000000"/>
                </a:solidFill>
                <a:latin typeface="Muller Narrow ExtraBold" pitchFamily="50" charset="-52"/>
              </a:rPr>
              <a:t>14 939 ТЫС. РУБЛЕЙ</a:t>
            </a:r>
            <a:endParaRPr lang="ru-RU" sz="1200" dirty="0">
              <a:solidFill>
                <a:srgbClr val="000000"/>
              </a:solidFill>
              <a:latin typeface="Muller Narrow ExtraBold" pitchFamily="50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6F7E-8B1C-460B-82E1-3B6BA7A8586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97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A6A53BC-8FE6-5D43-AA1F-B228C554D086}"/>
              </a:ext>
            </a:extLst>
          </p:cNvPr>
          <p:cNvSpPr txBox="1"/>
          <p:nvPr/>
        </p:nvSpPr>
        <p:spPr>
          <a:xfrm>
            <a:off x="-1" y="731121"/>
            <a:ext cx="9144001" cy="59093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5099CB10-347E-9447-8722-791E6C7F3827}"/>
              </a:ext>
            </a:extLst>
          </p:cNvPr>
          <p:cNvSpPr/>
          <p:nvPr/>
        </p:nvSpPr>
        <p:spPr>
          <a:xfrm>
            <a:off x="4716014" y="1925265"/>
            <a:ext cx="4320480" cy="2701591"/>
          </a:xfrm>
          <a:prstGeom prst="roundRect">
            <a:avLst/>
          </a:prstGeom>
          <a:solidFill>
            <a:schemeClr val="bg1"/>
          </a:solidFill>
          <a:ln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527175"/>
            <a:endParaRPr lang="ru-RU" sz="1600" dirty="0" smtClean="0">
              <a:solidFill>
                <a:srgbClr val="F05A28"/>
              </a:solidFill>
            </a:endParaRPr>
          </a:p>
          <a:p>
            <a:pPr marL="1527175"/>
            <a:endParaRPr lang="ru-RU" sz="1100" dirty="0" smtClean="0">
              <a:solidFill>
                <a:srgbClr val="F05A28"/>
              </a:solidFill>
            </a:endParaRPr>
          </a:p>
          <a:p>
            <a:pPr marL="1527175"/>
            <a:r>
              <a:rPr lang="ru-RU" sz="1600" dirty="0" smtClean="0">
                <a:solidFill>
                  <a:srgbClr val="F05A28"/>
                </a:solidFill>
              </a:rPr>
              <a:t>СТЕПЕНЬ ДОСТИЖЕНИЯ ПОКАЗАТЕЛЕЙ</a:t>
            </a:r>
          </a:p>
          <a:p>
            <a:pPr marL="1527175" algn="ctr"/>
            <a:endParaRPr lang="ru-RU" sz="1200" dirty="0">
              <a:solidFill>
                <a:srgbClr val="F05A28"/>
              </a:solidFill>
            </a:endParaRPr>
          </a:p>
          <a:p>
            <a:pPr marL="1527175" algn="ctr"/>
            <a:endParaRPr lang="ru-RU" sz="1200" dirty="0" smtClean="0">
              <a:solidFill>
                <a:srgbClr val="F05A28"/>
              </a:solidFill>
            </a:endParaRPr>
          </a:p>
          <a:p>
            <a:r>
              <a:rPr lang="ru-RU" sz="1600" dirty="0" smtClean="0">
                <a:solidFill>
                  <a:srgbClr val="0C83CB"/>
                </a:solidFill>
              </a:rPr>
              <a:t>ВЫСКОКИЙ </a:t>
            </a:r>
          </a:p>
          <a:p>
            <a:r>
              <a:rPr lang="ru-RU" sz="1600" dirty="0" smtClean="0">
                <a:solidFill>
                  <a:srgbClr val="0C83CB"/>
                </a:solidFill>
              </a:rPr>
              <a:t>УРОВЕНЬ</a:t>
            </a:r>
          </a:p>
          <a:p>
            <a:r>
              <a:rPr lang="ru-RU" sz="1600" dirty="0" smtClean="0">
                <a:solidFill>
                  <a:srgbClr val="0C83CB"/>
                </a:solidFill>
              </a:rPr>
              <a:t>ЭФФЕКТИВНОСТИ</a:t>
            </a:r>
          </a:p>
          <a:p>
            <a:pPr marL="182563"/>
            <a:r>
              <a:rPr lang="ru-RU" sz="1600" dirty="0" smtClean="0">
                <a:solidFill>
                  <a:srgbClr val="F05A28"/>
                </a:solidFill>
              </a:rPr>
              <a:t>СТЕПЕНЬ ВЫПОЛНЕНИЯ </a:t>
            </a:r>
          </a:p>
          <a:p>
            <a:pPr marL="182563"/>
            <a:r>
              <a:rPr lang="ru-RU" sz="1600" dirty="0" smtClean="0">
                <a:solidFill>
                  <a:srgbClr val="F05A28"/>
                </a:solidFill>
              </a:rPr>
              <a:t>МЕРОПРИЯТИЙ</a:t>
            </a:r>
            <a:endParaRPr lang="ru-RU" sz="1600" dirty="0">
              <a:solidFill>
                <a:srgbClr val="F05A28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22495"/>
            <a:ext cx="9144000" cy="814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514338" rtl="0" eaLnBrk="1" latinLnBrk="0" hangingPunct="1"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latin typeface="Muller Narrow Light" pitchFamily="50" charset="-52"/>
              </a:rPr>
              <a:t>ГП «КОМФОРТНОЕ ЖИЛЬЕ И ГОРОДСКАЯ СРЕДА» </a:t>
            </a:r>
            <a:r>
              <a:rPr lang="ru-RU" sz="1400" b="1" dirty="0" smtClean="0">
                <a:latin typeface="Muller Narrow Light" pitchFamily="50" charset="-52"/>
              </a:rPr>
              <a:t>(ПМО от 13.11.2020 № 795-ПП)</a:t>
            </a:r>
            <a:endParaRPr lang="ru-RU" sz="1400" b="1" dirty="0">
              <a:latin typeface="Muller Narrow Light" pitchFamily="50" charset="-52"/>
            </a:endParaRP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xmlns="" id="{166491FF-663F-594D-AF2E-9764637851BC}"/>
              </a:ext>
            </a:extLst>
          </p:cNvPr>
          <p:cNvSpPr txBox="1">
            <a:spLocks/>
          </p:cNvSpPr>
          <p:nvPr/>
        </p:nvSpPr>
        <p:spPr>
          <a:xfrm>
            <a:off x="5508104" y="4606322"/>
            <a:ext cx="3312368" cy="552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514338" rtl="0" eaLnBrk="1" latinLnBrk="0" hangingPunct="1"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u="sng" dirty="0" smtClean="0">
                <a:solidFill>
                  <a:srgbClr val="0C83CB"/>
                </a:solidFill>
                <a:latin typeface="Muller Narrow ExtraBold" pitchFamily="50" charset="-52"/>
              </a:rPr>
              <a:t>ДИНАМИКА ИСПОЛНЕНИЯ ГП, МЛН. РУБ.</a:t>
            </a:r>
            <a:endParaRPr lang="ru-RU" sz="1200" b="1" u="sng" dirty="0">
              <a:solidFill>
                <a:srgbClr val="0C83CB"/>
              </a:solidFill>
              <a:latin typeface="Muller Narrow ExtraBold" pitchFamily="50" charset="-52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8F05503D-87D0-D548-BBBA-3DBFB0E25A72}"/>
              </a:ext>
            </a:extLst>
          </p:cNvPr>
          <p:cNvSpPr/>
          <p:nvPr/>
        </p:nvSpPr>
        <p:spPr>
          <a:xfrm>
            <a:off x="148681" y="980728"/>
            <a:ext cx="4063279" cy="4281487"/>
          </a:xfrm>
          <a:prstGeom prst="roundRect">
            <a:avLst/>
          </a:prstGeom>
          <a:solidFill>
            <a:schemeClr val="bg1"/>
          </a:solidFill>
          <a:ln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F05A28"/>
                </a:solidFill>
                <a:latin typeface="Muller Narrow ExtraBold" pitchFamily="50" charset="-52"/>
              </a:rPr>
              <a:t>ЦЕЛЬ ГП- </a:t>
            </a:r>
            <a:r>
              <a:rPr lang="ru-RU" sz="1600" b="1" dirty="0" smtClean="0">
                <a:solidFill>
                  <a:srgbClr val="F05A28"/>
                </a:solidFill>
                <a:latin typeface="Muller Narrow ExtraBold" pitchFamily="50" charset="-52"/>
              </a:rPr>
              <a:t>повышение </a:t>
            </a:r>
            <a:r>
              <a:rPr lang="ru-RU" sz="1600" b="1" dirty="0">
                <a:solidFill>
                  <a:srgbClr val="F05A28"/>
                </a:solidFill>
                <a:latin typeface="Muller Narrow ExtraBold" pitchFamily="50" charset="-52"/>
              </a:rPr>
              <a:t>доступности жилья и качества жилищного обеспечения населения области, а также качества и надежности предоставления жилищно-коммунальных </a:t>
            </a:r>
            <a:r>
              <a:rPr lang="ru-RU" sz="1600" b="1" dirty="0" smtClean="0">
                <a:solidFill>
                  <a:srgbClr val="F05A28"/>
                </a:solidFill>
                <a:latin typeface="Muller Narrow ExtraBold" pitchFamily="50" charset="-52"/>
              </a:rPr>
              <a:t>услуг, повышение </a:t>
            </a:r>
            <a:r>
              <a:rPr lang="ru-RU" sz="1600" b="1" dirty="0">
                <a:solidFill>
                  <a:srgbClr val="F05A28"/>
                </a:solidFill>
                <a:latin typeface="Muller Narrow ExtraBold" pitchFamily="50" charset="-52"/>
              </a:rPr>
              <a:t>уровня благоустройства территорий муниципальных образований области</a:t>
            </a:r>
          </a:p>
          <a:p>
            <a:endParaRPr lang="ru-RU" sz="1000" b="1" dirty="0" smtClean="0">
              <a:solidFill>
                <a:srgbClr val="282828"/>
              </a:solidFill>
              <a:latin typeface="Muller Narrow Light" pitchFamily="50" charset="-52"/>
            </a:endParaRPr>
          </a:p>
          <a:p>
            <a:r>
              <a:rPr lang="ru-RU" sz="1600" b="1" dirty="0" smtClean="0">
                <a:solidFill>
                  <a:srgbClr val="282828"/>
                </a:solidFill>
                <a:latin typeface="Muller Narrow ExtraBold" pitchFamily="50" charset="-52"/>
              </a:rPr>
              <a:t>ЗАДАЧИ:</a:t>
            </a:r>
            <a:endParaRPr lang="ru-RU" sz="1600" b="1" dirty="0">
              <a:solidFill>
                <a:srgbClr val="282828"/>
              </a:solidFill>
              <a:latin typeface="Muller Narrow ExtraBold" pitchFamily="50" charset="-52"/>
            </a:endParaRPr>
          </a:p>
          <a:p>
            <a:r>
              <a:rPr lang="ru-RU" sz="1600" dirty="0" smtClean="0">
                <a:solidFill>
                  <a:srgbClr val="282828"/>
                </a:solidFill>
                <a:latin typeface="Muller Narrow Light" pitchFamily="50" charset="-52"/>
              </a:rPr>
              <a:t>- обеспечение </a:t>
            </a:r>
            <a:r>
              <a:rPr lang="ru-RU" sz="1600" b="1" dirty="0">
                <a:solidFill>
                  <a:srgbClr val="282828"/>
                </a:solidFill>
                <a:latin typeface="Muller Narrow ExtraBold" pitchFamily="50" charset="-52"/>
              </a:rPr>
              <a:t>удобного</a:t>
            </a:r>
            <a:r>
              <a:rPr lang="ru-RU" sz="1600" dirty="0">
                <a:solidFill>
                  <a:srgbClr val="282828"/>
                </a:solidFill>
                <a:latin typeface="Muller Narrow Light" pitchFamily="50" charset="-52"/>
              </a:rPr>
              <a:t> и безопасного проживания населения Мурманской области</a:t>
            </a:r>
          </a:p>
          <a:p>
            <a:r>
              <a:rPr lang="ru-RU" sz="1600" dirty="0" smtClean="0">
                <a:solidFill>
                  <a:srgbClr val="282828"/>
                </a:solidFill>
                <a:latin typeface="Muller Narrow Light" pitchFamily="50" charset="-52"/>
              </a:rPr>
              <a:t>- содействие </a:t>
            </a:r>
            <a:r>
              <a:rPr lang="ru-RU" sz="1600" b="1" dirty="0">
                <a:solidFill>
                  <a:srgbClr val="282828"/>
                </a:solidFill>
                <a:latin typeface="Muller Narrow ExtraBold" pitchFamily="50" charset="-52"/>
              </a:rPr>
              <a:t>повышению</a:t>
            </a:r>
            <a:r>
              <a:rPr lang="ru-RU" sz="1600" dirty="0">
                <a:solidFill>
                  <a:srgbClr val="282828"/>
                </a:solidFill>
                <a:latin typeface="Muller Narrow Light" pitchFamily="50" charset="-52"/>
              </a:rPr>
              <a:t> уровня благоустроенности территорий региона</a:t>
            </a:r>
          </a:p>
          <a:p>
            <a:r>
              <a:rPr lang="ru-RU" sz="1600" dirty="0" smtClean="0">
                <a:solidFill>
                  <a:srgbClr val="282828"/>
                </a:solidFill>
                <a:latin typeface="Muller Narrow Light" pitchFamily="50" charset="-52"/>
              </a:rPr>
              <a:t>- </a:t>
            </a:r>
            <a:r>
              <a:rPr lang="ru-RU" sz="1600" b="1" dirty="0" smtClean="0">
                <a:solidFill>
                  <a:srgbClr val="282828"/>
                </a:solidFill>
                <a:latin typeface="Muller Narrow ExtraBold" pitchFamily="50" charset="-52"/>
              </a:rPr>
              <a:t>усиление</a:t>
            </a:r>
            <a:r>
              <a:rPr lang="ru-RU" sz="1600" dirty="0" smtClean="0">
                <a:solidFill>
                  <a:srgbClr val="282828"/>
                </a:solidFill>
                <a:latin typeface="Muller Narrow Light" pitchFamily="50" charset="-52"/>
              </a:rPr>
              <a:t> </a:t>
            </a:r>
            <a:r>
              <a:rPr lang="ru-RU" sz="1600" dirty="0">
                <a:solidFill>
                  <a:srgbClr val="282828"/>
                </a:solidFill>
                <a:latin typeface="Muller Narrow Light" pitchFamily="50" charset="-52"/>
              </a:rPr>
              <a:t>государственного </a:t>
            </a:r>
            <a:r>
              <a:rPr lang="ru-RU" sz="1600" b="1" dirty="0">
                <a:solidFill>
                  <a:srgbClr val="282828"/>
                </a:solidFill>
                <a:latin typeface="Muller Narrow ExtraBold" pitchFamily="50" charset="-52"/>
              </a:rPr>
              <a:t>контроля</a:t>
            </a:r>
            <a:r>
              <a:rPr lang="ru-RU" sz="1600" b="1" dirty="0">
                <a:solidFill>
                  <a:srgbClr val="282828"/>
                </a:solidFill>
                <a:latin typeface="Muller Narrow Light" pitchFamily="50" charset="-52"/>
              </a:rPr>
              <a:t> </a:t>
            </a:r>
            <a:r>
              <a:rPr lang="ru-RU" sz="1600" b="1" dirty="0">
                <a:solidFill>
                  <a:srgbClr val="282828"/>
                </a:solidFill>
                <a:latin typeface="Muller Narrow ExtraBold" pitchFamily="50" charset="-52"/>
              </a:rPr>
              <a:t>(надзора) </a:t>
            </a:r>
            <a:r>
              <a:rPr lang="ru-RU" sz="1600" dirty="0">
                <a:solidFill>
                  <a:srgbClr val="282828"/>
                </a:solidFill>
                <a:latin typeface="Muller Narrow Light" pitchFamily="50" charset="-52"/>
              </a:rPr>
              <a:t>в жилищно-коммунальной сфере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xmlns="" id="{3295F225-1F8B-5C46-87AA-CD06E17956C0}"/>
              </a:ext>
            </a:extLst>
          </p:cNvPr>
          <p:cNvSpPr/>
          <p:nvPr/>
        </p:nvSpPr>
        <p:spPr>
          <a:xfrm>
            <a:off x="108721" y="5319522"/>
            <a:ext cx="5123297" cy="421268"/>
          </a:xfrm>
          <a:prstGeom prst="roundRect">
            <a:avLst/>
          </a:prstGeom>
          <a:solidFill>
            <a:srgbClr val="0C83CB"/>
          </a:solidFill>
          <a:ln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latin typeface="Muller Narrow ExtraBold" pitchFamily="50" charset="-52"/>
              </a:rPr>
              <a:t>Ответственный исполнитель – </a:t>
            </a:r>
          </a:p>
          <a:p>
            <a:r>
              <a:rPr lang="ru-RU" sz="1200" b="1" dirty="0" smtClean="0">
                <a:latin typeface="Muller Narrow ExtraBold" pitchFamily="50" charset="-52"/>
              </a:rPr>
              <a:t>Министерство строительства Мурманской области</a:t>
            </a:r>
            <a:endParaRPr lang="ru-RU" sz="3200" b="1" dirty="0">
              <a:latin typeface="Muller Narrow ExtraBold" pitchFamily="50" charset="-52"/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3DB33A97-18F4-9848-BC62-D4EC5784934E}"/>
              </a:ext>
            </a:extLst>
          </p:cNvPr>
          <p:cNvSpPr/>
          <p:nvPr/>
        </p:nvSpPr>
        <p:spPr>
          <a:xfrm>
            <a:off x="108720" y="5805264"/>
            <a:ext cx="5123297" cy="72378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C83CB"/>
                </a:solidFill>
                <a:latin typeface="Muller Narrow Light" pitchFamily="50" charset="-52"/>
              </a:rPr>
              <a:t>СОИСПОЛНИТЕЛИ ГП: </a:t>
            </a:r>
          </a:p>
          <a:p>
            <a:r>
              <a:rPr lang="ru-RU" sz="1200" dirty="0" smtClean="0">
                <a:solidFill>
                  <a:srgbClr val="0C83CB"/>
                </a:solidFill>
                <a:latin typeface="Muller Narrow Light" pitchFamily="50" charset="-52"/>
              </a:rPr>
              <a:t>Минэнерго </a:t>
            </a:r>
            <a:r>
              <a:rPr lang="ru-RU" sz="1200" dirty="0">
                <a:solidFill>
                  <a:srgbClr val="0C83CB"/>
                </a:solidFill>
                <a:latin typeface="Muller Narrow Light" pitchFamily="50" charset="-52"/>
              </a:rPr>
              <a:t>и ЖКХ </a:t>
            </a:r>
            <a:r>
              <a:rPr lang="ru-RU" sz="1200" dirty="0" smtClean="0">
                <a:solidFill>
                  <a:srgbClr val="0C83CB"/>
                </a:solidFill>
                <a:latin typeface="Muller Narrow Light" pitchFamily="50" charset="-52"/>
              </a:rPr>
              <a:t>МО, Минфин МО, ГЖИ МО, Минтранс МО, МИО МО, </a:t>
            </a:r>
            <a:r>
              <a:rPr lang="ru-RU" sz="1200" dirty="0" err="1" smtClean="0">
                <a:solidFill>
                  <a:srgbClr val="0C83CB"/>
                </a:solidFill>
                <a:latin typeface="Muller Narrow Light" pitchFamily="50" charset="-52"/>
              </a:rPr>
              <a:t>Минград</a:t>
            </a:r>
            <a:r>
              <a:rPr lang="ru-RU" sz="1200" dirty="0" smtClean="0">
                <a:solidFill>
                  <a:srgbClr val="0C83CB"/>
                </a:solidFill>
                <a:latin typeface="Muller Narrow Light" pitchFamily="50" charset="-52"/>
              </a:rPr>
              <a:t> МО</a:t>
            </a:r>
            <a:endParaRPr lang="ru-RU" sz="1200" dirty="0">
              <a:solidFill>
                <a:srgbClr val="0C83CB"/>
              </a:solidFill>
              <a:latin typeface="Muller Narrow Light" pitchFamily="50" charset="-52"/>
            </a:endParaRP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xmlns="" id="{5099CB10-347E-9447-8722-791E6C7F3827}"/>
              </a:ext>
            </a:extLst>
          </p:cNvPr>
          <p:cNvSpPr/>
          <p:nvPr/>
        </p:nvSpPr>
        <p:spPr>
          <a:xfrm>
            <a:off x="4716016" y="1867034"/>
            <a:ext cx="4320478" cy="553854"/>
          </a:xfrm>
          <a:prstGeom prst="roundRect">
            <a:avLst/>
          </a:prstGeom>
          <a:solidFill>
            <a:srgbClr val="0C83CB"/>
          </a:solidFill>
          <a:ln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Muller Narrow ExtraBold" pitchFamily="50" charset="-52"/>
              </a:rPr>
              <a:t>ОЦЕНКА ЭФФЕКТИВНОСТИ ИСПОЛНЕНИЯ ГП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Muller Narrow ExtraBold" pitchFamily="50" charset="-52"/>
              </a:rPr>
              <a:t>ЗА 1 КВ. 2021 ГОДА</a:t>
            </a:r>
            <a:endParaRPr lang="ru-RU" sz="1400" b="1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019969093"/>
              </p:ext>
            </p:extLst>
          </p:nvPr>
        </p:nvGraphicFramePr>
        <p:xfrm>
          <a:off x="6156176" y="4803481"/>
          <a:ext cx="2592287" cy="181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xmlns="" id="{3295F225-1F8B-5C46-87AA-CD06E17956C0}"/>
              </a:ext>
            </a:extLst>
          </p:cNvPr>
          <p:cNvSpPr/>
          <p:nvPr/>
        </p:nvSpPr>
        <p:spPr>
          <a:xfrm>
            <a:off x="4788024" y="2480441"/>
            <a:ext cx="1594905" cy="811585"/>
          </a:xfrm>
          <a:prstGeom prst="roundRect">
            <a:avLst/>
          </a:prstGeom>
          <a:solidFill>
            <a:srgbClr val="0C83CB"/>
          </a:solidFill>
          <a:ln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latin typeface="Muller Narrow ExtraBold" pitchFamily="50" charset="-52"/>
              </a:rPr>
              <a:t>100%</a:t>
            </a:r>
            <a:endParaRPr lang="ru-RU" sz="3200" b="1" dirty="0">
              <a:latin typeface="Muller Narrow ExtraBold" pitchFamily="50" charset="-52"/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xmlns="" id="{3295F225-1F8B-5C46-87AA-CD06E17956C0}"/>
              </a:ext>
            </a:extLst>
          </p:cNvPr>
          <p:cNvSpPr/>
          <p:nvPr/>
        </p:nvSpPr>
        <p:spPr>
          <a:xfrm>
            <a:off x="5940152" y="3038633"/>
            <a:ext cx="1594905" cy="811585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latin typeface="Muller Narrow ExtraBold" pitchFamily="50" charset="-52"/>
              </a:rPr>
              <a:t>97%</a:t>
            </a:r>
            <a:endParaRPr lang="ru-RU" sz="3200" b="1" dirty="0">
              <a:latin typeface="Muller Narrow ExtraBold" pitchFamily="50" charset="-52"/>
            </a:endParaRP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xmlns="" id="{3295F225-1F8B-5C46-87AA-CD06E17956C0}"/>
              </a:ext>
            </a:extLst>
          </p:cNvPr>
          <p:cNvSpPr/>
          <p:nvPr/>
        </p:nvSpPr>
        <p:spPr>
          <a:xfrm>
            <a:off x="7225567" y="3667674"/>
            <a:ext cx="1594905" cy="811585"/>
          </a:xfrm>
          <a:prstGeom prst="roundRect">
            <a:avLst/>
          </a:prstGeom>
          <a:solidFill>
            <a:srgbClr val="0C83CB"/>
          </a:solidFill>
          <a:ln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latin typeface="Muller Narrow ExtraBold" pitchFamily="50" charset="-52"/>
              </a:rPr>
              <a:t>100%</a:t>
            </a:r>
            <a:endParaRPr lang="ru-RU" sz="3200" b="1" dirty="0">
              <a:latin typeface="Muller Narrow ExtraBold" pitchFamily="50" charset="-52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xmlns="" id="{3295F225-1F8B-5C46-87AA-CD06E17956C0}"/>
              </a:ext>
            </a:extLst>
          </p:cNvPr>
          <p:cNvSpPr/>
          <p:nvPr/>
        </p:nvSpPr>
        <p:spPr>
          <a:xfrm>
            <a:off x="6737604" y="836713"/>
            <a:ext cx="2298890" cy="811585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 dirty="0">
                <a:latin typeface="Muller Narrow Light" pitchFamily="50" charset="-52"/>
              </a:rPr>
              <a:t>подпрограмма  5 "Обеспечение осуществления государственного контроля (надзора) в жилищно-коммунальной сфере"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01E3AEC-1E2B-0541-BA89-D2AC16F89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3774" y="790590"/>
            <a:ext cx="903830" cy="90383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991D1542-91AF-484C-98AF-208BF86FB9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6962" y="5007811"/>
            <a:ext cx="797453" cy="79745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6F7E-8B1C-460B-82E1-3B6BA7A8586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57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A6A53BC-8FE6-5D43-AA1F-B228C554D086}"/>
              </a:ext>
            </a:extLst>
          </p:cNvPr>
          <p:cNvSpPr txBox="1"/>
          <p:nvPr/>
        </p:nvSpPr>
        <p:spPr>
          <a:xfrm>
            <a:off x="-1" y="740370"/>
            <a:ext cx="9144001" cy="59093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22495"/>
            <a:ext cx="9144000" cy="814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514338" rtl="0" eaLnBrk="1" latinLnBrk="0" hangingPunct="1"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>
                <a:latin typeface="Muller Narrow Light" pitchFamily="50" charset="-52"/>
              </a:rPr>
              <a:t>РАБОТА ОБЪЕДИНЕННОГО ОБЩЕСТВЕННОГО СОВЕТА </a:t>
            </a:r>
            <a:endParaRPr lang="ru-RU" sz="1200" b="1" dirty="0">
              <a:latin typeface="Muller Narrow Light" pitchFamily="50" charset="-52"/>
            </a:endParaRP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xmlns="" id="{166491FF-663F-594D-AF2E-9764637851BC}"/>
              </a:ext>
            </a:extLst>
          </p:cNvPr>
          <p:cNvSpPr txBox="1">
            <a:spLocks/>
          </p:cNvSpPr>
          <p:nvPr/>
        </p:nvSpPr>
        <p:spPr>
          <a:xfrm>
            <a:off x="2123728" y="1052736"/>
            <a:ext cx="2016224" cy="943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514338" rtl="0" eaLnBrk="1" latinLnBrk="0" hangingPunct="1"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b="1" u="sng" dirty="0">
              <a:latin typeface="Muller Narrow ExtraBold" pitchFamily="50" charset="-52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8F05503D-87D0-D548-BBBA-3DBFB0E25A72}"/>
              </a:ext>
            </a:extLst>
          </p:cNvPr>
          <p:cNvSpPr/>
          <p:nvPr/>
        </p:nvSpPr>
        <p:spPr>
          <a:xfrm>
            <a:off x="4572001" y="850704"/>
            <a:ext cx="4332782" cy="2290264"/>
          </a:xfrm>
          <a:prstGeom prst="roundRect">
            <a:avLst/>
          </a:prstGeom>
          <a:solidFill>
            <a:schemeClr val="bg1"/>
          </a:solidFill>
          <a:ln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F05A28"/>
                </a:solidFill>
                <a:latin typeface="Muller Narrow ExtraBold" pitchFamily="50" charset="-52"/>
              </a:rPr>
              <a:t>Объединенный общественный совета создан при Государственной жилищной инспекции Мурманской области, Комитете по тарифному регулированию Мурманской области, Министерстве строительства Мурманской области, Министерстве градостроительства и благоустройства Мурманской области</a:t>
            </a:r>
          </a:p>
          <a:p>
            <a:r>
              <a:rPr lang="ru-RU" sz="1600" b="1" dirty="0" smtClean="0">
                <a:solidFill>
                  <a:srgbClr val="0082C8"/>
                </a:solidFill>
                <a:latin typeface="Muller Narrow ExtraBold" pitchFamily="50" charset="-52"/>
              </a:rPr>
              <a:t>Информация о работе совета размещена на сайте ГЖИ МО </a:t>
            </a:r>
            <a:r>
              <a:rPr lang="en-US" sz="1600" b="1" dirty="0">
                <a:solidFill>
                  <a:srgbClr val="0082C8"/>
                </a:solidFill>
                <a:latin typeface="Muller Narrow ExtraBold" pitchFamily="50" charset="-52"/>
              </a:rPr>
              <a:t>https://</a:t>
            </a:r>
            <a:r>
              <a:rPr lang="en-US" sz="1600" b="1" dirty="0" smtClean="0">
                <a:solidFill>
                  <a:srgbClr val="0082C8"/>
                </a:solidFill>
                <a:latin typeface="Muller Narrow ExtraBold" pitchFamily="50" charset="-52"/>
              </a:rPr>
              <a:t>gzhi.gov-murman.ru/</a:t>
            </a:r>
            <a:endParaRPr lang="ru-RU" sz="1600" b="1" dirty="0">
              <a:solidFill>
                <a:srgbClr val="0082C8"/>
              </a:solidFill>
              <a:latin typeface="Muller Narrow Light" pitchFamily="50" charset="-52"/>
            </a:endParaRP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xmlns="" id="{3295F225-1F8B-5C46-87AA-CD06E17956C0}"/>
              </a:ext>
            </a:extLst>
          </p:cNvPr>
          <p:cNvSpPr/>
          <p:nvPr/>
        </p:nvSpPr>
        <p:spPr>
          <a:xfrm>
            <a:off x="5868144" y="3372372"/>
            <a:ext cx="2817868" cy="1169590"/>
          </a:xfrm>
          <a:prstGeom prst="roundRect">
            <a:avLst/>
          </a:prstGeom>
          <a:solidFill>
            <a:srgbClr val="0C83CB"/>
          </a:solidFill>
          <a:ln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14</a:t>
            </a:r>
            <a:r>
              <a:rPr lang="ru-RU" b="1" dirty="0" smtClean="0"/>
              <a:t> </a:t>
            </a:r>
            <a:r>
              <a:rPr lang="ru-RU" b="1" dirty="0" smtClean="0">
                <a:latin typeface="Muller Narrow ExtraBold" pitchFamily="50" charset="-52"/>
              </a:rPr>
              <a:t>членов Объединенного общественного совета </a:t>
            </a:r>
            <a:endParaRPr lang="ru-RU" b="1" dirty="0">
              <a:latin typeface="Muller Narrow ExtraBold" pitchFamily="50" charset="-52"/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3DB33A97-18F4-9848-BC62-D4EC5784934E}"/>
              </a:ext>
            </a:extLst>
          </p:cNvPr>
          <p:cNvSpPr/>
          <p:nvPr/>
        </p:nvSpPr>
        <p:spPr>
          <a:xfrm>
            <a:off x="4788024" y="4869160"/>
            <a:ext cx="4116759" cy="151216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3"/>
            <a:r>
              <a:rPr lang="ru-RU" sz="1200" b="1" dirty="0" smtClean="0">
                <a:solidFill>
                  <a:srgbClr val="0C83CB"/>
                </a:solidFill>
                <a:latin typeface="Muller Narrow Light" pitchFamily="50" charset="-52"/>
              </a:rPr>
              <a:t>председатель</a:t>
            </a:r>
            <a:r>
              <a:rPr lang="ru-RU" sz="1200" dirty="0" smtClean="0">
                <a:solidFill>
                  <a:srgbClr val="0C83CB"/>
                </a:solidFill>
                <a:latin typeface="Muller Narrow Light" pitchFamily="50" charset="-52"/>
              </a:rPr>
              <a:t> Объединенного общественного совета </a:t>
            </a:r>
            <a:r>
              <a:rPr lang="ru-RU" sz="1200" b="1" dirty="0" smtClean="0">
                <a:solidFill>
                  <a:srgbClr val="0C83CB"/>
                </a:solidFill>
                <a:latin typeface="Muller Narrow Light" pitchFamily="50" charset="-52"/>
              </a:rPr>
              <a:t>Яковенко Денис Александрович</a:t>
            </a:r>
          </a:p>
          <a:p>
            <a:pPr lvl="3"/>
            <a:r>
              <a:rPr lang="ru-RU" sz="1200" dirty="0" smtClean="0">
                <a:solidFill>
                  <a:srgbClr val="000000"/>
                </a:solidFill>
                <a:latin typeface="Muller Narrow Light" pitchFamily="50" charset="-52"/>
              </a:rPr>
              <a:t>В состав совета также входят представители общественности и активные представители профессионального сообщества. </a:t>
            </a:r>
            <a:endParaRPr lang="ru-RU" sz="1200" dirty="0">
              <a:solidFill>
                <a:srgbClr val="000000"/>
              </a:solidFill>
              <a:latin typeface="Muller Narrow Light" pitchFamily="50" charset="-52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881B05E-4459-0649-B6D2-1ABEF4B33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30" y="2820444"/>
            <a:ext cx="720080" cy="514343"/>
          </a:xfrm>
          <a:prstGeom prst="rect">
            <a:avLst/>
          </a:prstGeom>
        </p:spPr>
      </p:pic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166491FF-663F-594D-AF2E-9764637851BC}"/>
              </a:ext>
            </a:extLst>
          </p:cNvPr>
          <p:cNvSpPr txBox="1">
            <a:spLocks/>
          </p:cNvSpPr>
          <p:nvPr/>
        </p:nvSpPr>
        <p:spPr>
          <a:xfrm>
            <a:off x="1196008" y="2606066"/>
            <a:ext cx="3114020" cy="943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514338" rtl="0" eaLnBrk="1" latinLnBrk="0" hangingPunct="1"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u="sng" dirty="0" smtClean="0">
                <a:solidFill>
                  <a:srgbClr val="000000"/>
                </a:solidFill>
                <a:latin typeface="Muller Narrow Light" pitchFamily="50" charset="-52"/>
              </a:rPr>
              <a:t>Обновлен состав Объединенного общественного совета (включены новые члены совета)</a:t>
            </a:r>
            <a:endParaRPr lang="ru-RU" sz="1600" u="sng" dirty="0">
              <a:solidFill>
                <a:srgbClr val="000000"/>
              </a:solidFill>
              <a:latin typeface="Muller Narrow Light" pitchFamily="50" charset="-52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A91F2143-39D2-1042-A5E8-CCAE33AF0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434" y="3851302"/>
            <a:ext cx="681856" cy="681856"/>
          </a:xfrm>
          <a:prstGeom prst="rect">
            <a:avLst/>
          </a:prstGeom>
        </p:spPr>
      </p:pic>
      <p:sp>
        <p:nvSpPr>
          <p:cNvPr id="23" name="Заголовок 1">
            <a:extLst>
              <a:ext uri="{FF2B5EF4-FFF2-40B4-BE49-F238E27FC236}">
                <a16:creationId xmlns:a16="http://schemas.microsoft.com/office/drawing/2014/main" xmlns="" id="{166491FF-663F-594D-AF2E-9764637851BC}"/>
              </a:ext>
            </a:extLst>
          </p:cNvPr>
          <p:cNvSpPr txBox="1">
            <a:spLocks/>
          </p:cNvSpPr>
          <p:nvPr/>
        </p:nvSpPr>
        <p:spPr>
          <a:xfrm>
            <a:off x="1140784" y="3851302"/>
            <a:ext cx="3240360" cy="943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514338" rtl="0" eaLnBrk="1" latinLnBrk="0" hangingPunct="1"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u="sng" dirty="0" smtClean="0">
                <a:solidFill>
                  <a:srgbClr val="0C83CB"/>
                </a:solidFill>
                <a:latin typeface="Muller Narrow Light" pitchFamily="50" charset="-52"/>
              </a:rPr>
              <a:t>Министерством градостроительства и благоустройства МО представлена информация о результатах работы и перспективных планах на 2021 год</a:t>
            </a:r>
            <a:endParaRPr lang="ru-RU" sz="1600" u="sng" dirty="0">
              <a:solidFill>
                <a:srgbClr val="0C83CB"/>
              </a:solidFill>
              <a:latin typeface="Muller Narrow Light" pitchFamily="50" charset="-52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DD4F14B3-9EE9-DE4B-9350-5BDD86B783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442" y="5092215"/>
            <a:ext cx="537840" cy="672300"/>
          </a:xfrm>
          <a:prstGeom prst="rect">
            <a:avLst/>
          </a:prstGeom>
        </p:spPr>
      </p:pic>
      <p:sp>
        <p:nvSpPr>
          <p:cNvPr id="25" name="Заголовок 1">
            <a:extLst>
              <a:ext uri="{FF2B5EF4-FFF2-40B4-BE49-F238E27FC236}">
                <a16:creationId xmlns:a16="http://schemas.microsoft.com/office/drawing/2014/main" xmlns="" id="{166491FF-663F-594D-AF2E-9764637851BC}"/>
              </a:ext>
            </a:extLst>
          </p:cNvPr>
          <p:cNvSpPr txBox="1">
            <a:spLocks/>
          </p:cNvSpPr>
          <p:nvPr/>
        </p:nvSpPr>
        <p:spPr>
          <a:xfrm>
            <a:off x="1140784" y="5127798"/>
            <a:ext cx="3114020" cy="1119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514338" rtl="0" eaLnBrk="1" latinLnBrk="0" hangingPunct="1"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u="sng" dirty="0" smtClean="0">
                <a:solidFill>
                  <a:srgbClr val="000000"/>
                </a:solidFill>
                <a:latin typeface="Muller Narrow Light" pitchFamily="50" charset="-52"/>
              </a:rPr>
              <a:t>Государственной жилищной инспекцией Мурманской области представлен план по противодействию коррупции на 2021 год</a:t>
            </a:r>
            <a:endParaRPr lang="ru-RU" sz="1600" u="sng" dirty="0">
              <a:solidFill>
                <a:srgbClr val="000000"/>
              </a:solidFill>
              <a:latin typeface="Muller Narrow Light" pitchFamily="50" charset="-52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FA93F08A-2D01-7449-9653-C9652DA6AD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6121" y="3456996"/>
            <a:ext cx="740536" cy="47605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120" y="4994398"/>
            <a:ext cx="1354072" cy="131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C18E7310-69F8-924E-9B82-A2EFBC1E1D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4754" y="4057390"/>
            <a:ext cx="811342" cy="811342"/>
          </a:xfrm>
          <a:prstGeom prst="rect">
            <a:avLst/>
          </a:prstGeom>
        </p:spPr>
      </p:pic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xmlns="" id="{ABA5FC19-1445-A840-9988-AF4773354E5C}"/>
              </a:ext>
            </a:extLst>
          </p:cNvPr>
          <p:cNvSpPr/>
          <p:nvPr/>
        </p:nvSpPr>
        <p:spPr>
          <a:xfrm>
            <a:off x="1669515" y="927044"/>
            <a:ext cx="2496437" cy="1219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/>
            <a:r>
              <a:rPr lang="ru-RU" sz="1600" dirty="0">
                <a:latin typeface="Muller Narrow ExtraBold" pitchFamily="50" charset="-52"/>
              </a:rPr>
              <a:t>состоялось очередное заседание Объединенного общественного совета 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xmlns="" id="{7CC2188C-8EC3-1349-9B4B-871FC5C197BC}"/>
              </a:ext>
            </a:extLst>
          </p:cNvPr>
          <p:cNvSpPr/>
          <p:nvPr/>
        </p:nvSpPr>
        <p:spPr>
          <a:xfrm>
            <a:off x="395537" y="914064"/>
            <a:ext cx="1656184" cy="1259948"/>
          </a:xfrm>
          <a:prstGeom prst="roundRect">
            <a:avLst/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Muller Narrow ExtraBold" pitchFamily="50" charset="-52"/>
              </a:rPr>
              <a:t>19</a:t>
            </a:r>
            <a:r>
              <a:rPr lang="ru-RU" sz="4000" b="1" dirty="0" smtClean="0">
                <a:latin typeface="Muller Narrow ExtraBold" pitchFamily="50" charset="-52"/>
              </a:rPr>
              <a:t> </a:t>
            </a:r>
            <a:r>
              <a:rPr lang="ru-RU" sz="4000" b="1" dirty="0">
                <a:latin typeface="Muller Narrow ExtraBold" pitchFamily="50" charset="-52"/>
              </a:rPr>
              <a:t>марта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1628C538-BA54-164E-BB52-CE635AD121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692" y="1036734"/>
            <a:ext cx="355600" cy="3556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8ADB7284-FF2C-8845-A5B5-00AFF3790BF9}"/>
              </a:ext>
            </a:extLst>
          </p:cNvPr>
          <p:cNvSpPr txBox="1"/>
          <p:nvPr/>
        </p:nvSpPr>
        <p:spPr>
          <a:xfrm>
            <a:off x="237632" y="2174012"/>
            <a:ext cx="242563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05A28"/>
                </a:solidFill>
              </a:rPr>
              <a:t>РЕЗУЛЬТАТЫ</a:t>
            </a:r>
            <a:endParaRPr lang="ru-RU" sz="2800" b="1" dirty="0">
              <a:solidFill>
                <a:srgbClr val="F05A28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6F7E-8B1C-460B-82E1-3B6BA7A8586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41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A6A53BC-8FE6-5D43-AA1F-B228C554D086}"/>
              </a:ext>
            </a:extLst>
          </p:cNvPr>
          <p:cNvSpPr txBox="1"/>
          <p:nvPr/>
        </p:nvSpPr>
        <p:spPr>
          <a:xfrm>
            <a:off x="-1" y="730942"/>
            <a:ext cx="9144001" cy="59093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22495"/>
            <a:ext cx="9144000" cy="814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514338" rtl="0" eaLnBrk="1" latinLnBrk="0" hangingPunct="1"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>
                <a:latin typeface="Muller Narrow Light" pitchFamily="50" charset="-52"/>
              </a:rPr>
              <a:t>О РЕЗУЛЬТАТАХ РАБОТЫ ИНСПЕКЦИИ В 1 КВАРТАЛЕ 2021 ГОДА</a:t>
            </a:r>
            <a:endParaRPr lang="ru-RU" sz="1200" b="1" dirty="0">
              <a:latin typeface="Muller Narrow Light" pitchFamily="50" charset="-52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8F05503D-87D0-D548-BBBA-3DBFB0E25A72}"/>
              </a:ext>
            </a:extLst>
          </p:cNvPr>
          <p:cNvSpPr/>
          <p:nvPr/>
        </p:nvSpPr>
        <p:spPr>
          <a:xfrm>
            <a:off x="349872" y="2204999"/>
            <a:ext cx="3816424" cy="2016090"/>
          </a:xfrm>
          <a:prstGeom prst="roundRect">
            <a:avLst/>
          </a:prstGeom>
          <a:solidFill>
            <a:schemeClr val="bg1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1600" b="1" dirty="0" smtClean="0">
                <a:solidFill>
                  <a:srgbClr val="0082C8"/>
                </a:solidFill>
                <a:latin typeface="Muller Narrow Light" pitchFamily="50" charset="-52"/>
              </a:rPr>
              <a:t>                   </a:t>
            </a:r>
            <a:r>
              <a:rPr lang="ru-RU" sz="2800" b="1" dirty="0" smtClean="0">
                <a:solidFill>
                  <a:srgbClr val="F05A28"/>
                </a:solidFill>
                <a:latin typeface="Muller Narrow Light" pitchFamily="50" charset="-52"/>
              </a:rPr>
              <a:t>44 </a:t>
            </a:r>
            <a:r>
              <a:rPr lang="ru-RU" sz="1400" b="1" dirty="0" smtClean="0">
                <a:solidFill>
                  <a:srgbClr val="000000"/>
                </a:solidFill>
                <a:latin typeface="Muller Narrow Light" pitchFamily="50" charset="-52"/>
              </a:rPr>
              <a:t>ВЫНЕСЕНО 	АДМИНИСТРАТИВНЫХ 	ШТРАФА </a:t>
            </a:r>
          </a:p>
          <a:p>
            <a:endParaRPr lang="ru-RU" sz="1400" b="1" dirty="0">
              <a:solidFill>
                <a:srgbClr val="F05A28"/>
              </a:solidFill>
              <a:latin typeface="Muller Narrow Light" pitchFamily="50" charset="-52"/>
            </a:endParaRPr>
          </a:p>
          <a:p>
            <a:r>
              <a:rPr lang="ru-RU" sz="1400" b="1" dirty="0" smtClean="0">
                <a:solidFill>
                  <a:srgbClr val="F05A28"/>
                </a:solidFill>
                <a:latin typeface="Muller Narrow Light" pitchFamily="50" charset="-52"/>
              </a:rPr>
              <a:t>	</a:t>
            </a:r>
            <a:r>
              <a:rPr lang="ru-RU" sz="1400" b="1" dirty="0" smtClean="0">
                <a:solidFill>
                  <a:srgbClr val="000000"/>
                </a:solidFill>
                <a:latin typeface="Muller Narrow Light" pitchFamily="50" charset="-52"/>
              </a:rPr>
              <a:t>СУММА ШТРАФОВ СОСТАВИЛА                 	</a:t>
            </a:r>
            <a:r>
              <a:rPr lang="ru-RU" sz="2800" b="1" dirty="0" smtClean="0">
                <a:solidFill>
                  <a:srgbClr val="F05A28"/>
                </a:solidFill>
                <a:latin typeface="Muller Narrow Light" pitchFamily="50" charset="-52"/>
              </a:rPr>
              <a:t>4,6</a:t>
            </a:r>
            <a:r>
              <a:rPr lang="ru-RU" sz="1400" b="1" dirty="0" smtClean="0">
                <a:solidFill>
                  <a:srgbClr val="F05A28"/>
                </a:solidFill>
                <a:latin typeface="Muller Narrow Light" pitchFamily="50" charset="-52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Muller Narrow Light" pitchFamily="50" charset="-52"/>
              </a:rPr>
              <a:t>МЛН. РУБЛЕЙ </a:t>
            </a:r>
            <a:endParaRPr lang="ru-RU" sz="1400" b="1" dirty="0">
              <a:solidFill>
                <a:srgbClr val="000000"/>
              </a:solidFill>
              <a:latin typeface="Muller Narrow Light" pitchFamily="50" charset="-52"/>
            </a:endParaRP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xmlns="" id="{3295F225-1F8B-5C46-87AA-CD06E17956C0}"/>
              </a:ext>
            </a:extLst>
          </p:cNvPr>
          <p:cNvSpPr/>
          <p:nvPr/>
        </p:nvSpPr>
        <p:spPr>
          <a:xfrm>
            <a:off x="323528" y="850704"/>
            <a:ext cx="3528392" cy="922112"/>
          </a:xfrm>
          <a:prstGeom prst="roundRect">
            <a:avLst/>
          </a:prstGeom>
          <a:solidFill>
            <a:srgbClr val="0C83CB"/>
          </a:solidFill>
          <a:ln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 anchorCtr="0"/>
          <a:lstStyle/>
          <a:p>
            <a:r>
              <a:rPr lang="ru-RU" sz="2400" b="1" dirty="0" smtClean="0">
                <a:latin typeface="Muller Narrow Light" pitchFamily="50" charset="-52"/>
              </a:rPr>
              <a:t>         306 </a:t>
            </a:r>
            <a:r>
              <a:rPr lang="ru-RU" sz="1200" b="1" dirty="0" smtClean="0">
                <a:latin typeface="Muller Narrow Light" pitchFamily="50" charset="-52"/>
              </a:rPr>
              <a:t>ВНЕПЛАНОВЫХ  ПРОВЕРОК</a:t>
            </a:r>
          </a:p>
          <a:p>
            <a:r>
              <a:rPr lang="ru-RU" sz="2400" b="1" dirty="0">
                <a:latin typeface="Muller Narrow Light" pitchFamily="50" charset="-52"/>
              </a:rPr>
              <a:t> </a:t>
            </a:r>
            <a:r>
              <a:rPr lang="ru-RU" sz="2400" b="1" dirty="0" smtClean="0">
                <a:latin typeface="Muller Narrow Light" pitchFamily="50" charset="-52"/>
              </a:rPr>
              <a:t>             2 </a:t>
            </a:r>
            <a:r>
              <a:rPr lang="ru-RU" sz="1200" b="1" dirty="0" smtClean="0">
                <a:latin typeface="Muller Narrow Light" pitchFamily="50" charset="-52"/>
              </a:rPr>
              <a:t>ПЛАНОВЫЕ ПРОВЕРКИ</a:t>
            </a:r>
            <a:r>
              <a:rPr lang="ru-RU" sz="2400" b="1" dirty="0" smtClean="0">
                <a:latin typeface="Muller Narrow Light" pitchFamily="50" charset="-52"/>
              </a:rPr>
              <a:t> </a:t>
            </a:r>
            <a:endParaRPr lang="ru-RU" sz="1200" b="1" dirty="0">
              <a:latin typeface="Muller Narrow Light" pitchFamily="50" charset="-52"/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3DB33A97-18F4-9848-BC62-D4EC5784934E}"/>
              </a:ext>
            </a:extLst>
          </p:cNvPr>
          <p:cNvSpPr/>
          <p:nvPr/>
        </p:nvSpPr>
        <p:spPr>
          <a:xfrm>
            <a:off x="349872" y="4526264"/>
            <a:ext cx="3426171" cy="115212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12788" lvl="3"/>
            <a:r>
              <a:rPr lang="ru-RU" sz="2400" dirty="0" smtClean="0">
                <a:solidFill>
                  <a:srgbClr val="0C83CB"/>
                </a:solidFill>
                <a:latin typeface="Muller Narrow Light" pitchFamily="50" charset="-52"/>
              </a:rPr>
              <a:t>356 </a:t>
            </a:r>
            <a:r>
              <a:rPr lang="ru-RU" sz="1400" dirty="0">
                <a:solidFill>
                  <a:srgbClr val="000000"/>
                </a:solidFill>
                <a:latin typeface="Muller Narrow Light" pitchFamily="50" charset="-52"/>
              </a:rPr>
              <a:t>МНОГОКВАРТИРНЫХ ДОМОВ </a:t>
            </a:r>
            <a:r>
              <a:rPr lang="ru-RU" sz="1400" dirty="0" smtClean="0">
                <a:solidFill>
                  <a:srgbClr val="000000"/>
                </a:solidFill>
                <a:latin typeface="Muller Narrow Light" pitchFamily="50" charset="-52"/>
              </a:rPr>
              <a:t> ОБСЛЕДОВАНО </a:t>
            </a:r>
            <a:r>
              <a:rPr lang="ru-RU" sz="1400" dirty="0">
                <a:solidFill>
                  <a:srgbClr val="000000"/>
                </a:solidFill>
                <a:latin typeface="Muller Narrow Light" pitchFamily="50" charset="-52"/>
              </a:rPr>
              <a:t>В </a:t>
            </a:r>
            <a:r>
              <a:rPr lang="ru-RU" sz="1400" dirty="0" smtClean="0">
                <a:solidFill>
                  <a:srgbClr val="000000"/>
                </a:solidFill>
                <a:latin typeface="Muller Narrow Light" pitchFamily="50" charset="-52"/>
              </a:rPr>
              <a:t>МУРМАНСКОЙ ОБЛАСТИ </a:t>
            </a:r>
            <a:endParaRPr lang="ru-RU" sz="1400" dirty="0">
              <a:solidFill>
                <a:srgbClr val="000000"/>
              </a:solidFill>
              <a:latin typeface="Muller Narrow Light" pitchFamily="50" charset="-52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0F62F8F9-0A38-5E4A-8A71-3CA96EF74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52" y="980728"/>
            <a:ext cx="518458" cy="648072"/>
          </a:xfrm>
          <a:prstGeom prst="rect">
            <a:avLst/>
          </a:prstGeom>
        </p:spPr>
      </p:pic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xmlns="" id="{3295F225-1F8B-5C46-87AA-CD06E17956C0}"/>
              </a:ext>
            </a:extLst>
          </p:cNvPr>
          <p:cNvSpPr/>
          <p:nvPr/>
        </p:nvSpPr>
        <p:spPr>
          <a:xfrm>
            <a:off x="4800576" y="871312"/>
            <a:ext cx="3528392" cy="922112"/>
          </a:xfrm>
          <a:prstGeom prst="roundRect">
            <a:avLst/>
          </a:prstGeom>
          <a:solidFill>
            <a:srgbClr val="0C83CB"/>
          </a:solidFill>
          <a:ln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 anchorCtr="0"/>
          <a:lstStyle/>
          <a:p>
            <a:r>
              <a:rPr lang="ru-RU" sz="2400" b="1" dirty="0" smtClean="0">
                <a:latin typeface="Muller Narrow Light" pitchFamily="50" charset="-52"/>
              </a:rPr>
              <a:t>         167 </a:t>
            </a:r>
            <a:r>
              <a:rPr lang="ru-RU" sz="1200" b="1" dirty="0" smtClean="0">
                <a:latin typeface="Muller Narrow Light" pitchFamily="50" charset="-52"/>
              </a:rPr>
              <a:t>ПРЕДПИСАНИЙ ОБ УСТРАНЕНИИ 	      ВЫЯВЛЕННЫХ НАРУШЕНИЙ </a:t>
            </a:r>
            <a:endParaRPr lang="ru-RU" sz="1200" b="1" dirty="0">
              <a:latin typeface="Muller Narrow Light" pitchFamily="50" charset="-52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278E0D51-3AC0-4E4D-B953-A08E21F7D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1013216"/>
            <a:ext cx="576064" cy="617211"/>
          </a:xfrm>
          <a:prstGeom prst="rect">
            <a:avLst/>
          </a:prstGeom>
        </p:spPr>
      </p:pic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xmlns="" id="{3295F225-1F8B-5C46-87AA-CD06E17956C0}"/>
              </a:ext>
            </a:extLst>
          </p:cNvPr>
          <p:cNvSpPr/>
          <p:nvPr/>
        </p:nvSpPr>
        <p:spPr>
          <a:xfrm>
            <a:off x="4871875" y="2266066"/>
            <a:ext cx="3457093" cy="922112"/>
          </a:xfrm>
          <a:prstGeom prst="roundRect">
            <a:avLst/>
          </a:prstGeom>
          <a:solidFill>
            <a:srgbClr val="0C83CB"/>
          </a:solidFill>
          <a:ln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 anchorCtr="0"/>
          <a:lstStyle/>
          <a:p>
            <a:r>
              <a:rPr lang="ru-RU" sz="2400" b="1" dirty="0" smtClean="0">
                <a:latin typeface="Muller Narrow Light" pitchFamily="50" charset="-52"/>
              </a:rPr>
              <a:t>         67 </a:t>
            </a:r>
            <a:r>
              <a:rPr lang="ru-RU" sz="1200" b="1" dirty="0" smtClean="0">
                <a:latin typeface="Muller Narrow Light" pitchFamily="50" charset="-52"/>
              </a:rPr>
              <a:t>ДЕЛ ОБ АДМИНИСТРАТИВНЫХ 	  ПРАВОНАРУШЕНИЯХ  </a:t>
            </a:r>
            <a:endParaRPr lang="ru-RU" sz="1200" b="1" dirty="0">
              <a:latin typeface="Muller Narrow Light" pitchFamily="50" charset="-52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2BCAD48-C89D-9D4C-8209-DD4E7A9B66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2797" y="2437302"/>
            <a:ext cx="634549" cy="5892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BA79034E-F684-1A45-ABDA-8663AEC88D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V="1">
            <a:off x="6322286" y="1851218"/>
            <a:ext cx="326916" cy="41144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BA79034E-F684-1A45-ABDA-8663AEC88D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 flipV="1">
            <a:off x="4060964" y="1056705"/>
            <a:ext cx="471710" cy="59367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5C356385-3551-7B42-9DBB-05CA894E70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782" y="4643154"/>
            <a:ext cx="680797" cy="753740"/>
          </a:xfrm>
          <a:prstGeom prst="rect">
            <a:avLst/>
          </a:prstGeom>
        </p:spPr>
      </p:pic>
      <p:pic>
        <p:nvPicPr>
          <p:cNvPr id="35" name="Рисунок 34"/>
          <p:cNvPicPr/>
          <p:nvPr/>
        </p:nvPicPr>
        <p:blipFill rotWithShape="1">
          <a:blip r:embed="rId8"/>
          <a:srcRect l="6327" t="43359" r="86686" b="45462"/>
          <a:stretch/>
        </p:blipFill>
        <p:spPr bwMode="auto">
          <a:xfrm>
            <a:off x="505677" y="2727122"/>
            <a:ext cx="897971" cy="9179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xmlns="" id="{3DB33A97-18F4-9848-BC62-D4EC5784934E}"/>
              </a:ext>
            </a:extLst>
          </p:cNvPr>
          <p:cNvSpPr/>
          <p:nvPr/>
        </p:nvSpPr>
        <p:spPr>
          <a:xfrm>
            <a:off x="4323131" y="3526536"/>
            <a:ext cx="4641357" cy="29268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12788" lvl="3"/>
            <a:endParaRPr lang="ru-RU" sz="1400" dirty="0">
              <a:solidFill>
                <a:srgbClr val="000000"/>
              </a:solidFill>
              <a:latin typeface="Muller Narrow Light" pitchFamily="50" charset="-52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035065364"/>
              </p:ext>
            </p:extLst>
          </p:nvPr>
        </p:nvGraphicFramePr>
        <p:xfrm>
          <a:off x="4427984" y="3685597"/>
          <a:ext cx="4320480" cy="2520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166491FF-663F-594D-AF2E-9764637851BC}"/>
              </a:ext>
            </a:extLst>
          </p:cNvPr>
          <p:cNvSpPr txBox="1">
            <a:spLocks/>
          </p:cNvSpPr>
          <p:nvPr/>
        </p:nvSpPr>
        <p:spPr>
          <a:xfrm>
            <a:off x="5258854" y="5396894"/>
            <a:ext cx="1226890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514338" rtl="0" eaLnBrk="1" latinLnBrk="0" hangingPunct="1"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u="sng" dirty="0" smtClean="0">
                <a:solidFill>
                  <a:schemeClr val="bg1"/>
                </a:solidFill>
                <a:latin typeface="Muller Narrow Light" pitchFamily="50" charset="-52"/>
              </a:rPr>
              <a:t>ОБРАЩЕНИЙ</a:t>
            </a:r>
            <a:endParaRPr lang="ru-RU" sz="1400" b="1" u="sng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6F7E-8B1C-460B-82E1-3B6BA7A85865}" type="slidenum">
              <a:rPr lang="ru-RU" smtClean="0"/>
              <a:t>6</a:t>
            </a:fld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BA79034E-F684-1A45-ABDA-8663AEC88D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 flipV="1">
            <a:off x="4278231" y="2430287"/>
            <a:ext cx="471710" cy="59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1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A6A53BC-8FE6-5D43-AA1F-B228C554D086}"/>
              </a:ext>
            </a:extLst>
          </p:cNvPr>
          <p:cNvSpPr txBox="1"/>
          <p:nvPr/>
        </p:nvSpPr>
        <p:spPr>
          <a:xfrm>
            <a:off x="-1" y="730942"/>
            <a:ext cx="9144001" cy="59093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22495"/>
            <a:ext cx="9144000" cy="814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514338" rtl="0" eaLnBrk="1" latinLnBrk="0" hangingPunct="1"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>
                <a:latin typeface="Muller Narrow Light" pitchFamily="50" charset="-52"/>
              </a:rPr>
              <a:t>О РЕЗУЛЬТАТАХ РАБОТЫ ИНСПЕКЦИИ В 1 КВАРТАЛЕ 2021 ГОДА</a:t>
            </a:r>
            <a:endParaRPr lang="ru-RU" sz="1200" b="1" dirty="0">
              <a:latin typeface="Muller Narrow Light" pitchFamily="50" charset="-52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8F05503D-87D0-D548-BBBA-3DBFB0E25A72}"/>
              </a:ext>
            </a:extLst>
          </p:cNvPr>
          <p:cNvSpPr/>
          <p:nvPr/>
        </p:nvSpPr>
        <p:spPr>
          <a:xfrm>
            <a:off x="323528" y="1669507"/>
            <a:ext cx="4104456" cy="2016090"/>
          </a:xfrm>
          <a:prstGeom prst="roundRect">
            <a:avLst/>
          </a:prstGeom>
          <a:solidFill>
            <a:schemeClr val="bg1"/>
          </a:solidFill>
          <a:ln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ru-RU" sz="1400" b="1" dirty="0">
              <a:solidFill>
                <a:srgbClr val="000000"/>
              </a:solidFill>
              <a:latin typeface="Muller Narrow Light" pitchFamily="50" charset="-52"/>
            </a:endParaRP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xmlns="" id="{3295F225-1F8B-5C46-87AA-CD06E17956C0}"/>
              </a:ext>
            </a:extLst>
          </p:cNvPr>
          <p:cNvSpPr/>
          <p:nvPr/>
        </p:nvSpPr>
        <p:spPr>
          <a:xfrm>
            <a:off x="323528" y="850704"/>
            <a:ext cx="4104456" cy="922112"/>
          </a:xfrm>
          <a:prstGeom prst="roundRect">
            <a:avLst/>
          </a:prstGeom>
          <a:solidFill>
            <a:srgbClr val="0C83CB"/>
          </a:solidFill>
          <a:ln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 anchorCtr="0"/>
          <a:lstStyle/>
          <a:p>
            <a:pPr marL="804863"/>
            <a:r>
              <a:rPr lang="ru-RU" sz="2000" b="1" dirty="0" smtClean="0">
                <a:latin typeface="Muller Narrow ExtraBold" pitchFamily="50" charset="-52"/>
              </a:rPr>
              <a:t>Г</a:t>
            </a:r>
            <a:r>
              <a:rPr lang="ru-RU" b="1" dirty="0" smtClean="0">
                <a:latin typeface="Muller Narrow ExtraBold" pitchFamily="50" charset="-52"/>
              </a:rPr>
              <a:t>. ГАДЖИЕВО, </a:t>
            </a:r>
          </a:p>
          <a:p>
            <a:pPr marL="804863"/>
            <a:r>
              <a:rPr lang="ru-RU" b="1" dirty="0" smtClean="0">
                <a:latin typeface="Muller Narrow ExtraBold" pitchFamily="50" charset="-52"/>
              </a:rPr>
              <a:t>УЛ. КОЛЫШКИНА, ДОМ 131</a:t>
            </a:r>
          </a:p>
          <a:p>
            <a:pPr marL="804863"/>
            <a:r>
              <a:rPr lang="ru-RU" sz="1200" dirty="0" smtClean="0">
                <a:latin typeface="Muller Narrow Light" pitchFamily="50" charset="-52"/>
              </a:rPr>
              <a:t>отремонтирована кровля</a:t>
            </a:r>
            <a:endParaRPr lang="ru-RU" sz="1200" dirty="0">
              <a:latin typeface="Muller Narrow Light" pitchFamily="50" charset="-52"/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3DB33A97-18F4-9848-BC62-D4EC5784934E}"/>
              </a:ext>
            </a:extLst>
          </p:cNvPr>
          <p:cNvSpPr/>
          <p:nvPr/>
        </p:nvSpPr>
        <p:spPr>
          <a:xfrm>
            <a:off x="324436" y="4653136"/>
            <a:ext cx="4104454" cy="18332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12788" lvl="3"/>
            <a:endParaRPr lang="ru-RU" sz="1400" dirty="0">
              <a:solidFill>
                <a:srgbClr val="000000"/>
              </a:solidFill>
              <a:latin typeface="Muller Narrow Light" pitchFamily="50" charset="-52"/>
            </a:endParaRPr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xmlns="" id="{3295F225-1F8B-5C46-87AA-CD06E17956C0}"/>
              </a:ext>
            </a:extLst>
          </p:cNvPr>
          <p:cNvSpPr/>
          <p:nvPr/>
        </p:nvSpPr>
        <p:spPr>
          <a:xfrm>
            <a:off x="324435" y="3875040"/>
            <a:ext cx="4104455" cy="922112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 anchorCtr="0"/>
          <a:lstStyle/>
          <a:p>
            <a:pPr marL="712788"/>
            <a:r>
              <a:rPr lang="ru-RU" sz="2400" b="1" dirty="0" smtClean="0">
                <a:latin typeface="Muller Narrow Light" pitchFamily="50" charset="-52"/>
              </a:rPr>
              <a:t> </a:t>
            </a:r>
            <a:r>
              <a:rPr lang="ru-RU" b="1" dirty="0" smtClean="0">
                <a:latin typeface="Muller Narrow ExtraBold" pitchFamily="50" charset="-52"/>
              </a:rPr>
              <a:t>Г. МУРМАНСК,</a:t>
            </a:r>
          </a:p>
          <a:p>
            <a:pPr marL="712788"/>
            <a:r>
              <a:rPr lang="ru-RU" b="1" dirty="0">
                <a:latin typeface="Muller Narrow ExtraBold" pitchFamily="50" charset="-52"/>
              </a:rPr>
              <a:t> </a:t>
            </a:r>
            <a:r>
              <a:rPr lang="ru-RU" b="1" dirty="0" smtClean="0">
                <a:latin typeface="Muller Narrow ExtraBold" pitchFamily="50" charset="-52"/>
              </a:rPr>
              <a:t>ул. О. КОШЕВОГО, ДОМ 3</a:t>
            </a:r>
          </a:p>
          <a:p>
            <a:pPr marL="712788"/>
            <a:r>
              <a:rPr lang="ru-RU" sz="1200" dirty="0" smtClean="0">
                <a:latin typeface="Muller Narrow Light" pitchFamily="50" charset="-52"/>
              </a:rPr>
              <a:t>ремонт общих душевых кабин</a:t>
            </a:r>
            <a:endParaRPr lang="ru-RU" sz="1200" dirty="0">
              <a:latin typeface="Muller Narrow Light" pitchFamily="50" charset="-52"/>
            </a:endParaRPr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xmlns="" id="{3DB33A97-18F4-9848-BC62-D4EC5784934E}"/>
              </a:ext>
            </a:extLst>
          </p:cNvPr>
          <p:cNvSpPr/>
          <p:nvPr/>
        </p:nvSpPr>
        <p:spPr>
          <a:xfrm>
            <a:off x="4800576" y="4653136"/>
            <a:ext cx="3947888" cy="18332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12788" lvl="3"/>
            <a:endParaRPr lang="ru-RU" sz="1400" dirty="0">
              <a:solidFill>
                <a:srgbClr val="000000"/>
              </a:solidFill>
              <a:latin typeface="Muller Narrow Light" pitchFamily="50" charset="-52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xmlns="" id="{8F05503D-87D0-D548-BBBA-3DBFB0E25A72}"/>
              </a:ext>
            </a:extLst>
          </p:cNvPr>
          <p:cNvSpPr/>
          <p:nvPr/>
        </p:nvSpPr>
        <p:spPr>
          <a:xfrm>
            <a:off x="4800576" y="1719077"/>
            <a:ext cx="3947888" cy="1966520"/>
          </a:xfrm>
          <a:prstGeom prst="roundRect">
            <a:avLst/>
          </a:prstGeom>
          <a:solidFill>
            <a:schemeClr val="bg1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ru-RU" sz="1400" b="1" dirty="0">
              <a:solidFill>
                <a:srgbClr val="000000"/>
              </a:solidFill>
              <a:latin typeface="Muller Narrow Light" pitchFamily="50" charset="-52"/>
            </a:endParaRPr>
          </a:p>
        </p:txBody>
      </p:sp>
      <p:pic>
        <p:nvPicPr>
          <p:cNvPr id="23" name="Рисунок 22" descr="C:\Users\igdenisova\AppData\Local\Microsoft\Windows\INetCache\Content.Outlook\686YAI6G\Гаджиево ул  Колышкина 131 до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2947" y="1812860"/>
            <a:ext cx="1337720" cy="182852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xmlns="" id="{3295F225-1F8B-5C46-87AA-CD06E17956C0}"/>
              </a:ext>
            </a:extLst>
          </p:cNvPr>
          <p:cNvSpPr/>
          <p:nvPr/>
        </p:nvSpPr>
        <p:spPr>
          <a:xfrm>
            <a:off x="444664" y="2058261"/>
            <a:ext cx="454928" cy="338981"/>
          </a:xfrm>
          <a:prstGeom prst="roundRect">
            <a:avLst/>
          </a:prstGeom>
          <a:solidFill>
            <a:srgbClr val="0C83CB"/>
          </a:solidFill>
          <a:ln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 anchorCtr="0"/>
          <a:lstStyle/>
          <a:p>
            <a:pPr algn="ctr"/>
            <a:r>
              <a:rPr lang="ru-RU" sz="1400" dirty="0" smtClean="0">
                <a:latin typeface="Muller Narrow Light" pitchFamily="50" charset="-52"/>
              </a:rPr>
              <a:t>ДО</a:t>
            </a:r>
            <a:endParaRPr lang="ru-RU" sz="1400" dirty="0">
              <a:latin typeface="Muller Narrow Light" pitchFamily="50" charset="-52"/>
            </a:endParaRPr>
          </a:p>
        </p:txBody>
      </p:sp>
      <p:pic>
        <p:nvPicPr>
          <p:cNvPr id="25" name="Рисунок 24" descr="C:\Users\igdenisova\AppData\Local\Microsoft\Windows\INetCache\Content.Outlook\686YAI6G\Гаджиево ул  Колышкина 131 после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663" y="2029095"/>
            <a:ext cx="1946467" cy="1366887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xmlns="" id="{3295F225-1F8B-5C46-87AA-CD06E17956C0}"/>
              </a:ext>
            </a:extLst>
          </p:cNvPr>
          <p:cNvSpPr/>
          <p:nvPr/>
        </p:nvSpPr>
        <p:spPr>
          <a:xfrm>
            <a:off x="3405173" y="3057001"/>
            <a:ext cx="903258" cy="338981"/>
          </a:xfrm>
          <a:prstGeom prst="roundRect">
            <a:avLst/>
          </a:prstGeom>
          <a:solidFill>
            <a:srgbClr val="0C83CB"/>
          </a:solidFill>
          <a:ln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 anchorCtr="0"/>
          <a:lstStyle/>
          <a:p>
            <a:pPr algn="ctr"/>
            <a:r>
              <a:rPr lang="ru-RU" dirty="0" smtClean="0">
                <a:latin typeface="Muller Narrow Light" pitchFamily="50" charset="-52"/>
              </a:rPr>
              <a:t>ПОСЛЕ</a:t>
            </a:r>
            <a:endParaRPr lang="ru-RU" dirty="0">
              <a:latin typeface="Muller Narrow Light" pitchFamily="50" charset="-52"/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xmlns="" id="{3295F225-1F8B-5C46-87AA-CD06E17956C0}"/>
              </a:ext>
            </a:extLst>
          </p:cNvPr>
          <p:cNvSpPr/>
          <p:nvPr/>
        </p:nvSpPr>
        <p:spPr>
          <a:xfrm>
            <a:off x="4775864" y="850704"/>
            <a:ext cx="3974864" cy="922112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 anchorCtr="0"/>
          <a:lstStyle/>
          <a:p>
            <a:pPr marL="712788"/>
            <a:r>
              <a:rPr lang="ru-RU" b="1" dirty="0" smtClean="0">
                <a:latin typeface="Muller Narrow ExtraBold" pitchFamily="50" charset="-52"/>
              </a:rPr>
              <a:t>Г. МУРМАНСК,</a:t>
            </a:r>
          </a:p>
          <a:p>
            <a:pPr marL="712788"/>
            <a:r>
              <a:rPr lang="ru-RU" b="1" dirty="0" smtClean="0">
                <a:latin typeface="Muller Narrow ExtraBold" pitchFamily="50" charset="-52"/>
              </a:rPr>
              <a:t>УЛ. ТУРИСТОВ,  ДОМ 31</a:t>
            </a:r>
          </a:p>
          <a:p>
            <a:pPr marL="712788"/>
            <a:r>
              <a:rPr lang="ru-RU" sz="1200" dirty="0" smtClean="0">
                <a:latin typeface="Muller Narrow Light" pitchFamily="50" charset="-52"/>
              </a:rPr>
              <a:t>ликвидировано подтопление подвала</a:t>
            </a:r>
            <a:endParaRPr lang="ru-RU" sz="1200" dirty="0">
              <a:latin typeface="Muller Narrow Light" pitchFamily="50" charset="-52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822F69FB-911E-DD4E-ADA3-42D6941E27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40" y="959313"/>
            <a:ext cx="667419" cy="667419"/>
          </a:xfrm>
          <a:prstGeom prst="rect">
            <a:avLst/>
          </a:prstGeom>
        </p:spPr>
      </p:pic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xmlns="" id="{3295F225-1F8B-5C46-87AA-CD06E17956C0}"/>
              </a:ext>
            </a:extLst>
          </p:cNvPr>
          <p:cNvSpPr/>
          <p:nvPr/>
        </p:nvSpPr>
        <p:spPr>
          <a:xfrm>
            <a:off x="4802840" y="3895600"/>
            <a:ext cx="3947888" cy="922112"/>
          </a:xfrm>
          <a:prstGeom prst="roundRect">
            <a:avLst/>
          </a:prstGeom>
          <a:solidFill>
            <a:srgbClr val="0C83CB"/>
          </a:solidFill>
          <a:ln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 anchorCtr="0"/>
          <a:lstStyle/>
          <a:p>
            <a:pPr marL="712788"/>
            <a:r>
              <a:rPr lang="ru-RU" dirty="0" smtClean="0">
                <a:latin typeface="Muller Narrow ExtraBold" pitchFamily="50" charset="-52"/>
              </a:rPr>
              <a:t>Г. МУРМАНСК,</a:t>
            </a:r>
          </a:p>
          <a:p>
            <a:pPr marL="712788"/>
            <a:r>
              <a:rPr lang="ru-RU" dirty="0" smtClean="0">
                <a:latin typeface="Muller Narrow ExtraBold" pitchFamily="50" charset="-52"/>
              </a:rPr>
              <a:t>УЛ. НОВОЕ ПЛАТО, ДОМ 10 </a:t>
            </a:r>
          </a:p>
          <a:p>
            <a:pPr marL="712788"/>
            <a:r>
              <a:rPr lang="ru-RU" sz="1200" dirty="0" smtClean="0">
                <a:latin typeface="Muller Narrow Light" pitchFamily="50" charset="-52"/>
              </a:rPr>
              <a:t>ремонт подъезда</a:t>
            </a:r>
            <a:endParaRPr lang="ru-RU" sz="1200" dirty="0">
              <a:latin typeface="Muller Narrow Light" pitchFamily="50" charset="-52"/>
            </a:endParaRPr>
          </a:p>
        </p:txBody>
      </p:sp>
      <p:pic>
        <p:nvPicPr>
          <p:cNvPr id="31" name="Рисунок 3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040" y="2018311"/>
            <a:ext cx="1643965" cy="1494072"/>
          </a:xfrm>
          <a:prstGeom prst="rect">
            <a:avLst/>
          </a:prstGeom>
        </p:spPr>
      </p:pic>
      <p:pic>
        <p:nvPicPr>
          <p:cNvPr id="37" name="Рисунок 3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97033"/>
            <a:ext cx="1512168" cy="1736628"/>
          </a:xfrm>
          <a:prstGeom prst="rect">
            <a:avLst/>
          </a:prstGeom>
        </p:spPr>
      </p:pic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xmlns="" id="{3295F225-1F8B-5C46-87AA-CD06E17956C0}"/>
              </a:ext>
            </a:extLst>
          </p:cNvPr>
          <p:cNvSpPr/>
          <p:nvPr/>
        </p:nvSpPr>
        <p:spPr>
          <a:xfrm>
            <a:off x="5111808" y="2045732"/>
            <a:ext cx="454928" cy="338981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 anchorCtr="0"/>
          <a:lstStyle/>
          <a:p>
            <a:pPr algn="ctr"/>
            <a:r>
              <a:rPr lang="ru-RU" sz="1400" dirty="0" smtClean="0">
                <a:latin typeface="Muller Narrow Light" pitchFamily="50" charset="-52"/>
              </a:rPr>
              <a:t>ДО</a:t>
            </a:r>
            <a:endParaRPr lang="ru-RU" sz="1400" dirty="0">
              <a:latin typeface="Muller Narrow Light" pitchFamily="50" charset="-52"/>
            </a:endParaRPr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xmlns="" id="{3295F225-1F8B-5C46-87AA-CD06E17956C0}"/>
              </a:ext>
            </a:extLst>
          </p:cNvPr>
          <p:cNvSpPr/>
          <p:nvPr/>
        </p:nvSpPr>
        <p:spPr>
          <a:xfrm>
            <a:off x="7605706" y="3273086"/>
            <a:ext cx="903258" cy="338981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 anchorCtr="0"/>
          <a:lstStyle/>
          <a:p>
            <a:pPr algn="ctr"/>
            <a:r>
              <a:rPr lang="ru-RU" dirty="0" smtClean="0">
                <a:latin typeface="Muller Narrow Light" pitchFamily="50" charset="-52"/>
              </a:rPr>
              <a:t>ПОСЛЕ</a:t>
            </a:r>
            <a:endParaRPr lang="ru-RU" dirty="0">
              <a:latin typeface="Muller Narrow Light" pitchFamily="50" charset="-52"/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EFA2AB55-7052-2D43-ABC0-F47BA8A081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4008" y="916539"/>
            <a:ext cx="602374" cy="75296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56" y="4888576"/>
            <a:ext cx="1497264" cy="153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EFA2AB55-7052-2D43-ABC0-F47BA8A081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439" y="3929174"/>
            <a:ext cx="667419" cy="834274"/>
          </a:xfrm>
          <a:prstGeom prst="rect">
            <a:avLst/>
          </a:prstGeom>
        </p:spPr>
      </p:pic>
      <p:pic>
        <p:nvPicPr>
          <p:cNvPr id="42" name="Рисунок 41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663" y="4888576"/>
            <a:ext cx="1692188" cy="1535436"/>
          </a:xfrm>
          <a:prstGeom prst="rect">
            <a:avLst/>
          </a:prstGeom>
        </p:spPr>
      </p:pic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xmlns="" id="{3295F225-1F8B-5C46-87AA-CD06E17956C0}"/>
              </a:ext>
            </a:extLst>
          </p:cNvPr>
          <p:cNvSpPr/>
          <p:nvPr/>
        </p:nvSpPr>
        <p:spPr>
          <a:xfrm>
            <a:off x="554456" y="4888576"/>
            <a:ext cx="454928" cy="338981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 anchorCtr="0"/>
          <a:lstStyle/>
          <a:p>
            <a:pPr algn="ctr"/>
            <a:r>
              <a:rPr lang="ru-RU" sz="1400" dirty="0" smtClean="0">
                <a:latin typeface="Muller Narrow Light" pitchFamily="50" charset="-52"/>
              </a:rPr>
              <a:t>ДО</a:t>
            </a:r>
            <a:endParaRPr lang="ru-RU" sz="1400" dirty="0">
              <a:latin typeface="Muller Narrow Light" pitchFamily="50" charset="-52"/>
            </a:endParaRPr>
          </a:p>
        </p:txBody>
      </p:sp>
      <p:sp>
        <p:nvSpPr>
          <p:cNvPr id="44" name="Скругленный прямоугольник 43">
            <a:extLst>
              <a:ext uri="{FF2B5EF4-FFF2-40B4-BE49-F238E27FC236}">
                <a16:creationId xmlns:a16="http://schemas.microsoft.com/office/drawing/2014/main" xmlns="" id="{3295F225-1F8B-5C46-87AA-CD06E17956C0}"/>
              </a:ext>
            </a:extLst>
          </p:cNvPr>
          <p:cNvSpPr/>
          <p:nvPr/>
        </p:nvSpPr>
        <p:spPr>
          <a:xfrm>
            <a:off x="3143881" y="6080305"/>
            <a:ext cx="903258" cy="338981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 anchorCtr="0"/>
          <a:lstStyle/>
          <a:p>
            <a:pPr algn="ctr"/>
            <a:r>
              <a:rPr lang="ru-RU" dirty="0" smtClean="0">
                <a:latin typeface="Muller Narrow Light" pitchFamily="50" charset="-52"/>
              </a:rPr>
              <a:t>ПОСЛЕ</a:t>
            </a:r>
            <a:endParaRPr lang="ru-RU" dirty="0">
              <a:latin typeface="Muller Narrow Light" pitchFamily="50" charset="-52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483CDF66-D071-4F47-BDA6-B22CF818ED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53058" y="4043817"/>
            <a:ext cx="583324" cy="58332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3" b="20966"/>
          <a:stretch/>
        </p:blipFill>
        <p:spPr bwMode="auto">
          <a:xfrm>
            <a:off x="5001766" y="4888576"/>
            <a:ext cx="1671832" cy="147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xmlns="" id="{3295F225-1F8B-5C46-87AA-CD06E17956C0}"/>
              </a:ext>
            </a:extLst>
          </p:cNvPr>
          <p:cNvSpPr/>
          <p:nvPr/>
        </p:nvSpPr>
        <p:spPr>
          <a:xfrm>
            <a:off x="5017256" y="4904683"/>
            <a:ext cx="454928" cy="338981"/>
          </a:xfrm>
          <a:prstGeom prst="roundRect">
            <a:avLst/>
          </a:prstGeom>
          <a:solidFill>
            <a:srgbClr val="0C83CB"/>
          </a:solidFill>
          <a:ln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 anchorCtr="0"/>
          <a:lstStyle/>
          <a:p>
            <a:pPr algn="ctr"/>
            <a:r>
              <a:rPr lang="ru-RU" sz="1400" dirty="0" smtClean="0">
                <a:latin typeface="Muller Narrow Light" pitchFamily="50" charset="-52"/>
              </a:rPr>
              <a:t>ДО</a:t>
            </a:r>
            <a:endParaRPr lang="ru-RU" sz="1400" dirty="0">
              <a:latin typeface="Muller Narrow Light" pitchFamily="50" charset="-52"/>
            </a:endParaRPr>
          </a:p>
        </p:txBody>
      </p:sp>
      <p:sp>
        <p:nvSpPr>
          <p:cNvPr id="2" name="AutoShape 5" descr="blob:https://web.whatsapp.com/575eb3b7-b884-4286-ac48-18fa508b99e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7" descr="blob:https://web.whatsapp.com/575eb3b7-b884-4286-ac48-18fa508b99e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77"/>
          <a:stretch/>
        </p:blipFill>
        <p:spPr bwMode="auto">
          <a:xfrm>
            <a:off x="6918150" y="4904683"/>
            <a:ext cx="1375112" cy="1478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xmlns="" id="{3295F225-1F8B-5C46-87AA-CD06E17956C0}"/>
              </a:ext>
            </a:extLst>
          </p:cNvPr>
          <p:cNvSpPr/>
          <p:nvPr/>
        </p:nvSpPr>
        <p:spPr>
          <a:xfrm>
            <a:off x="7739434" y="6044693"/>
            <a:ext cx="903258" cy="338981"/>
          </a:xfrm>
          <a:prstGeom prst="roundRect">
            <a:avLst/>
          </a:prstGeom>
          <a:solidFill>
            <a:srgbClr val="0C83CB"/>
          </a:solidFill>
          <a:ln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 anchorCtr="0"/>
          <a:lstStyle/>
          <a:p>
            <a:pPr algn="ctr"/>
            <a:r>
              <a:rPr lang="ru-RU" dirty="0" smtClean="0">
                <a:latin typeface="Muller Narrow Light" pitchFamily="50" charset="-52"/>
              </a:rPr>
              <a:t>ПОСЛЕ</a:t>
            </a:r>
            <a:endParaRPr lang="ru-RU" dirty="0">
              <a:latin typeface="Muller Narrow Light" pitchFamily="50" charset="-52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6F7E-8B1C-460B-82E1-3B6BA7A8586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2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A6A53BC-8FE6-5D43-AA1F-B228C554D086}"/>
              </a:ext>
            </a:extLst>
          </p:cNvPr>
          <p:cNvSpPr txBox="1"/>
          <p:nvPr/>
        </p:nvSpPr>
        <p:spPr>
          <a:xfrm>
            <a:off x="-1" y="703240"/>
            <a:ext cx="9144001" cy="59093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22495"/>
            <a:ext cx="9144000" cy="814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514338" rtl="0" eaLnBrk="1" latinLnBrk="0" hangingPunct="1"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>
                <a:latin typeface="Muller Narrow Light" pitchFamily="50" charset="-52"/>
              </a:rPr>
              <a:t>О ВЫПОЛНЕНИИ ЦЕЛЕВЫХ ПОКАЗАТЕЛЕЙ ГОС ПРОГРАММЫ</a:t>
            </a:r>
            <a:endParaRPr lang="ru-RU" sz="1200" b="1" dirty="0">
              <a:latin typeface="Muller Narrow Light" pitchFamily="50" charset="-52"/>
            </a:endParaRP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xmlns="" id="{3295F225-1F8B-5C46-87AA-CD06E17956C0}"/>
              </a:ext>
            </a:extLst>
          </p:cNvPr>
          <p:cNvSpPr/>
          <p:nvPr/>
        </p:nvSpPr>
        <p:spPr>
          <a:xfrm rot="16200000">
            <a:off x="-1580701" y="2476600"/>
            <a:ext cx="4384521" cy="1008112"/>
          </a:xfrm>
          <a:prstGeom prst="roundRect">
            <a:avLst/>
          </a:prstGeom>
          <a:solidFill>
            <a:srgbClr val="0C83CB"/>
          </a:solidFill>
          <a:ln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 anchorCtr="0"/>
          <a:lstStyle/>
          <a:p>
            <a:r>
              <a:rPr lang="ru-RU" sz="2400" b="1" dirty="0" smtClean="0">
                <a:latin typeface="Muller Narrow Light" pitchFamily="50" charset="-52"/>
              </a:rPr>
              <a:t>ЦЕЛЬ - </a:t>
            </a:r>
            <a:r>
              <a:rPr lang="ru-RU" b="1" dirty="0" smtClean="0">
                <a:latin typeface="Muller Narrow Light" pitchFamily="50" charset="-52"/>
              </a:rPr>
              <a:t>усиление </a:t>
            </a:r>
            <a:r>
              <a:rPr lang="ru-RU" b="1" dirty="0">
                <a:latin typeface="Muller Narrow Light" pitchFamily="50" charset="-52"/>
              </a:rPr>
              <a:t>государственного контроля (надзора) в жилищно-коммунальной сфере</a:t>
            </a:r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xmlns="" id="{3DB33A97-18F4-9848-BC62-D4EC5784934E}"/>
              </a:ext>
            </a:extLst>
          </p:cNvPr>
          <p:cNvSpPr/>
          <p:nvPr/>
        </p:nvSpPr>
        <p:spPr>
          <a:xfrm>
            <a:off x="1259632" y="780427"/>
            <a:ext cx="7708506" cy="4392488"/>
          </a:xfrm>
          <a:prstGeom prst="roundRect">
            <a:avLst/>
          </a:prstGeom>
          <a:solidFill>
            <a:schemeClr val="bg1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12788" lvl="3"/>
            <a:endParaRPr lang="ru-RU" sz="1400" dirty="0">
              <a:solidFill>
                <a:srgbClr val="000000"/>
              </a:solidFill>
              <a:latin typeface="Muller Narrow Light" pitchFamily="50" charset="-52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776206"/>
              </p:ext>
            </p:extLst>
          </p:nvPr>
        </p:nvGraphicFramePr>
        <p:xfrm>
          <a:off x="1475656" y="1102653"/>
          <a:ext cx="7202626" cy="3748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0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25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95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695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10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6958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39075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0C83CB"/>
                          </a:solidFill>
                          <a:latin typeface="Muller Narrow ExtraBold" pitchFamily="50" charset="-52"/>
                        </a:rPr>
                        <a:t>Наименование показателя</a:t>
                      </a:r>
                      <a:endParaRPr lang="ru-RU" sz="1800" b="0" dirty="0">
                        <a:solidFill>
                          <a:srgbClr val="0C83CB"/>
                        </a:solidFill>
                        <a:latin typeface="Muller Narrow ExtraBold" pitchFamily="50" charset="-5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C83CB"/>
                          </a:solidFill>
                          <a:latin typeface="Muller Narrow ExtraBold" pitchFamily="50" charset="-52"/>
                        </a:rPr>
                        <a:t>Ед.</a:t>
                      </a:r>
                      <a:r>
                        <a:rPr lang="ru-RU" sz="1200" b="0" baseline="0" dirty="0" smtClean="0">
                          <a:solidFill>
                            <a:srgbClr val="0C83CB"/>
                          </a:solidFill>
                          <a:latin typeface="Muller Narrow ExtraBold" pitchFamily="50" charset="-52"/>
                        </a:rPr>
                        <a:t> изм.</a:t>
                      </a:r>
                      <a:endParaRPr lang="ru-RU" sz="1200" b="0" dirty="0">
                        <a:solidFill>
                          <a:srgbClr val="0C83CB"/>
                        </a:solidFill>
                        <a:latin typeface="Muller Narrow ExtraBold" pitchFamily="50" charset="-5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C83CB"/>
                          </a:solidFill>
                          <a:latin typeface="Muller Narrow ExtraBold" pitchFamily="50" charset="-52"/>
                        </a:rPr>
                        <a:t>факт 2019</a:t>
                      </a:r>
                      <a:endParaRPr lang="ru-RU" sz="1200" b="0" dirty="0">
                        <a:solidFill>
                          <a:srgbClr val="0C83CB"/>
                        </a:solidFill>
                        <a:latin typeface="Muller Narrow ExtraBold" pitchFamily="50" charset="-5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C83CB"/>
                          </a:solidFill>
                          <a:latin typeface="Muller Narrow ExtraBold" pitchFamily="50" charset="-52"/>
                        </a:rPr>
                        <a:t>оценка 2020</a:t>
                      </a:r>
                      <a:endParaRPr lang="ru-RU" sz="1200" b="0" dirty="0">
                        <a:solidFill>
                          <a:srgbClr val="0C83CB"/>
                        </a:solidFill>
                        <a:latin typeface="Muller Narrow ExtraBold" pitchFamily="50" charset="-5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F05A28"/>
                          </a:solidFill>
                          <a:latin typeface="Muller Narrow ExtraBold" pitchFamily="50" charset="-52"/>
                        </a:rPr>
                        <a:t>план 2021</a:t>
                      </a:r>
                      <a:endParaRPr lang="ru-RU" sz="1200" b="0" dirty="0">
                        <a:solidFill>
                          <a:srgbClr val="F05A28"/>
                        </a:solidFill>
                        <a:latin typeface="Muller Narrow ExtraBold" pitchFamily="50" charset="-5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C83CB"/>
                          </a:solidFill>
                          <a:latin typeface="Muller Narrow ExtraBold" pitchFamily="50" charset="-52"/>
                        </a:rPr>
                        <a:t>факт 2021</a:t>
                      </a:r>
                      <a:endParaRPr lang="ru-RU" sz="1200" b="0" dirty="0">
                        <a:solidFill>
                          <a:srgbClr val="0C83CB"/>
                        </a:solidFill>
                        <a:latin typeface="Muller Narrow ExtraBold" pitchFamily="50" charset="-52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222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Muller Narrow Light" pitchFamily="50" charset="-52"/>
                        </a:rPr>
                        <a:t>Доля обращений граждан в адрес ГЖИ по вопросам качества предоставления коммунальных услуг, аварий на инженерных сетях, протечки кровель, подтопления подвалов и разрушения конструктивных элементов многоквартирных домов</a:t>
                      </a:r>
                      <a:endParaRPr lang="ru-RU" sz="1200" dirty="0">
                        <a:solidFill>
                          <a:srgbClr val="000000"/>
                        </a:solidFill>
                        <a:latin typeface="Muller Narrow Light" pitchFamily="50" charset="-5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C83CB"/>
                          </a:solidFill>
                          <a:latin typeface="Muller Narrow ExtraBold" pitchFamily="50" charset="-52"/>
                        </a:rPr>
                        <a:t>%</a:t>
                      </a:r>
                      <a:endParaRPr lang="ru-RU" sz="2000" b="0" dirty="0">
                        <a:solidFill>
                          <a:srgbClr val="0C83CB"/>
                        </a:solidFill>
                        <a:latin typeface="Muller Narrow ExtraBold" pitchFamily="50" charset="-5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C83CB"/>
                          </a:solidFill>
                          <a:latin typeface="Muller Narrow ExtraBold" pitchFamily="50" charset="-52"/>
                        </a:rPr>
                        <a:t>35</a:t>
                      </a:r>
                      <a:endParaRPr lang="ru-RU" sz="2000" dirty="0">
                        <a:solidFill>
                          <a:srgbClr val="0C83CB"/>
                        </a:solidFill>
                        <a:latin typeface="Muller Narrow ExtraBold" pitchFamily="50" charset="-5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C83CB"/>
                          </a:solidFill>
                          <a:latin typeface="Muller Narrow ExtraBold" pitchFamily="50" charset="-52"/>
                        </a:rPr>
                        <a:t>35</a:t>
                      </a:r>
                      <a:endParaRPr lang="ru-RU" sz="2000" dirty="0">
                        <a:solidFill>
                          <a:srgbClr val="0C83CB"/>
                        </a:solidFill>
                        <a:latin typeface="Muller Narrow ExtraBold" pitchFamily="50" charset="-5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05A28"/>
                          </a:solidFill>
                          <a:latin typeface="Muller Narrow ExtraBold" pitchFamily="50" charset="-52"/>
                        </a:rPr>
                        <a:t>35</a:t>
                      </a:r>
                      <a:endParaRPr lang="ru-RU" sz="2000" dirty="0">
                        <a:solidFill>
                          <a:srgbClr val="F05A28"/>
                        </a:solidFill>
                        <a:latin typeface="Muller Narrow ExtraBold" pitchFamily="50" charset="-5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C83CB"/>
                          </a:solidFill>
                          <a:latin typeface="Muller Narrow ExtraBold" pitchFamily="50" charset="-52"/>
                        </a:rPr>
                        <a:t>28</a:t>
                      </a:r>
                      <a:endParaRPr lang="ru-RU" sz="2000" dirty="0">
                        <a:solidFill>
                          <a:srgbClr val="0C83CB"/>
                        </a:solidFill>
                        <a:latin typeface="Muller Narrow ExtraBold" pitchFamily="50" charset="-52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222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Muller Narrow Light" pitchFamily="50" charset="-52"/>
                        </a:rPr>
                        <a:t>Снижение количества проверок по обращениям граждан, проводимых Государственной жилищной инспекцией Мурманской области по вопросам качества предоставления коммунальных услуг, аварий на инженерных сетях, протечки кровель, подтопления подвалов и разрушения конструктивных элементов многоквартирных домов</a:t>
                      </a:r>
                      <a:endParaRPr lang="ru-RU" sz="1200" dirty="0">
                        <a:solidFill>
                          <a:srgbClr val="000000"/>
                        </a:solidFill>
                        <a:latin typeface="Muller Narrow Light" pitchFamily="50" charset="-5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C83CB"/>
                          </a:solidFill>
                          <a:latin typeface="Muller Narrow ExtraBold" pitchFamily="50" charset="-52"/>
                        </a:rPr>
                        <a:t>Ед.</a:t>
                      </a:r>
                      <a:endParaRPr lang="ru-RU" sz="2000" b="0" dirty="0">
                        <a:solidFill>
                          <a:srgbClr val="0C83CB"/>
                        </a:solidFill>
                        <a:latin typeface="Muller Narrow ExtraBold" pitchFamily="50" charset="-5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C83CB"/>
                          </a:solidFill>
                          <a:latin typeface="Muller Narrow ExtraBold" pitchFamily="50" charset="-52"/>
                        </a:rPr>
                        <a:t>449</a:t>
                      </a:r>
                      <a:endParaRPr lang="ru-RU" sz="2000" dirty="0">
                        <a:solidFill>
                          <a:srgbClr val="0C83CB"/>
                        </a:solidFill>
                        <a:latin typeface="Muller Narrow ExtraBold" pitchFamily="50" charset="-5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C83CB"/>
                          </a:solidFill>
                          <a:latin typeface="Muller Narrow ExtraBold" pitchFamily="50" charset="-52"/>
                        </a:rPr>
                        <a:t>531</a:t>
                      </a:r>
                      <a:endParaRPr lang="ru-RU" sz="2000" dirty="0">
                        <a:solidFill>
                          <a:srgbClr val="0C83CB"/>
                        </a:solidFill>
                        <a:latin typeface="Muller Narrow ExtraBold" pitchFamily="50" charset="-5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05A28"/>
                          </a:solidFill>
                          <a:latin typeface="Muller Narrow ExtraBold" pitchFamily="50" charset="-52"/>
                        </a:rPr>
                        <a:t>490</a:t>
                      </a:r>
                      <a:endParaRPr lang="ru-RU" sz="2000" dirty="0">
                        <a:solidFill>
                          <a:srgbClr val="F05A28"/>
                        </a:solidFill>
                        <a:latin typeface="Muller Narrow ExtraBold" pitchFamily="50" charset="-5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C83CB"/>
                          </a:solidFill>
                          <a:latin typeface="Muller Narrow ExtraBold" pitchFamily="50" charset="-52"/>
                        </a:rPr>
                        <a:t>73</a:t>
                      </a:r>
                      <a:endParaRPr lang="ru-RU" sz="2000" dirty="0">
                        <a:solidFill>
                          <a:srgbClr val="0C83CB"/>
                        </a:solidFill>
                        <a:latin typeface="Muller Narrow ExtraBold" pitchFamily="50" charset="-52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xmlns="" id="{3295F225-1F8B-5C46-87AA-CD06E17956C0}"/>
              </a:ext>
            </a:extLst>
          </p:cNvPr>
          <p:cNvSpPr/>
          <p:nvPr/>
        </p:nvSpPr>
        <p:spPr>
          <a:xfrm>
            <a:off x="107503" y="5301208"/>
            <a:ext cx="8860635" cy="1311342"/>
          </a:xfrm>
          <a:prstGeom prst="roundRect">
            <a:avLst/>
          </a:prstGeom>
          <a:solidFill>
            <a:srgbClr val="EBEBEB"/>
          </a:solidFill>
          <a:ln>
            <a:solidFill>
              <a:srgbClr val="0C8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 anchorCtr="0"/>
          <a:lstStyle/>
          <a:p>
            <a:r>
              <a:rPr lang="ru-RU" sz="1400" b="1" dirty="0" smtClean="0">
                <a:solidFill>
                  <a:srgbClr val="000000"/>
                </a:solidFill>
                <a:latin typeface="Muller Narrow Light" pitchFamily="50" charset="-52"/>
              </a:rPr>
              <a:t>Основные </a:t>
            </a:r>
            <a:r>
              <a:rPr lang="ru-RU" sz="1400" b="1" dirty="0">
                <a:solidFill>
                  <a:srgbClr val="000000"/>
                </a:solidFill>
                <a:latin typeface="Muller Narrow Light" pitchFamily="50" charset="-52"/>
              </a:rPr>
              <a:t>приоритеты </a:t>
            </a:r>
            <a:r>
              <a:rPr lang="ru-RU" sz="1400" b="1" dirty="0" smtClean="0">
                <a:solidFill>
                  <a:srgbClr val="000000"/>
                </a:solidFill>
                <a:latin typeface="Muller Narrow Light" pitchFamily="50" charset="-52"/>
              </a:rPr>
              <a:t>государственной </a:t>
            </a:r>
            <a:r>
              <a:rPr lang="ru-RU" sz="1400" b="1" dirty="0">
                <a:solidFill>
                  <a:srgbClr val="000000"/>
                </a:solidFill>
                <a:latin typeface="Muller Narrow Light" pitchFamily="50" charset="-52"/>
              </a:rPr>
              <a:t>политики Мурманской области в сфере обеспечения населения региона доступным, качественным жильем, </a:t>
            </a:r>
            <a:r>
              <a:rPr lang="ru-RU" sz="1400" b="1" dirty="0" smtClean="0">
                <a:solidFill>
                  <a:srgbClr val="000000"/>
                </a:solidFill>
                <a:latin typeface="Muller Narrow Light" pitchFamily="50" charset="-52"/>
              </a:rPr>
              <a:t>ЖКУ, </a:t>
            </a:r>
            <a:r>
              <a:rPr lang="ru-RU" sz="1400" b="1" dirty="0">
                <a:solidFill>
                  <a:srgbClr val="000000"/>
                </a:solidFill>
                <a:latin typeface="Muller Narrow Light" pitchFamily="50" charset="-52"/>
              </a:rPr>
              <a:t>комфортной и безопасной среды проживания на период до 2025 </a:t>
            </a:r>
            <a:r>
              <a:rPr lang="ru-RU" sz="1400" b="1" dirty="0" smtClean="0">
                <a:solidFill>
                  <a:srgbClr val="000000"/>
                </a:solidFill>
                <a:latin typeface="Muller Narrow Light" pitchFamily="50" charset="-52"/>
              </a:rPr>
              <a:t>года (в сфере компетенции Инспекции):</a:t>
            </a:r>
          </a:p>
          <a:p>
            <a:r>
              <a:rPr lang="ru-RU" sz="1200" dirty="0" smtClean="0">
                <a:solidFill>
                  <a:srgbClr val="000000"/>
                </a:solidFill>
                <a:latin typeface="Muller Narrow ExtraBold" pitchFamily="50" charset="-52"/>
              </a:rPr>
              <a:t>усиление</a:t>
            </a:r>
            <a:r>
              <a:rPr lang="ru-RU" sz="1200" dirty="0" smtClean="0">
                <a:solidFill>
                  <a:srgbClr val="000000"/>
                </a:solidFill>
                <a:latin typeface="Muller Narrow Light" pitchFamily="50" charset="-52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Muller Narrow Light" pitchFamily="50" charset="-52"/>
              </a:rPr>
              <a:t>государственного контроля (надзора) в жилищно-коммунальной сфере и повышение его эффективности, что, прежде всего, предполагает </a:t>
            </a:r>
            <a:r>
              <a:rPr lang="ru-RU" sz="1200" dirty="0">
                <a:solidFill>
                  <a:srgbClr val="000000"/>
                </a:solidFill>
                <a:latin typeface="Muller Narrow ExtraBold" pitchFamily="50" charset="-52"/>
              </a:rPr>
              <a:t>проведение внеплановых </a:t>
            </a:r>
            <a:r>
              <a:rPr lang="ru-RU" sz="1200" dirty="0">
                <a:solidFill>
                  <a:srgbClr val="000000"/>
                </a:solidFill>
                <a:latin typeface="Muller Narrow Light" pitchFamily="50" charset="-52"/>
              </a:rPr>
              <a:t>контрольно-надзорных мероприятий, а также </a:t>
            </a:r>
            <a:r>
              <a:rPr lang="ru-RU" sz="1200" dirty="0">
                <a:solidFill>
                  <a:srgbClr val="000000"/>
                </a:solidFill>
                <a:latin typeface="Muller Narrow ExtraBold" pitchFamily="50" charset="-52"/>
              </a:rPr>
              <a:t>профилактических мероприятий</a:t>
            </a:r>
            <a:r>
              <a:rPr lang="ru-RU" sz="1200" dirty="0">
                <a:solidFill>
                  <a:srgbClr val="000000"/>
                </a:solidFill>
                <a:latin typeface="Muller Narrow Light" pitchFamily="50" charset="-52"/>
              </a:rPr>
              <a:t>, совершенствование структуры и </a:t>
            </a:r>
            <a:r>
              <a:rPr lang="ru-RU" sz="1200" dirty="0">
                <a:solidFill>
                  <a:srgbClr val="000000"/>
                </a:solidFill>
                <a:latin typeface="Muller Narrow ExtraBold" pitchFamily="50" charset="-52"/>
              </a:rPr>
              <a:t>повышение качества </a:t>
            </a:r>
            <a:r>
              <a:rPr lang="ru-RU" sz="1200" dirty="0">
                <a:solidFill>
                  <a:srgbClr val="000000"/>
                </a:solidFill>
                <a:latin typeface="Muller Narrow Light" pitchFamily="50" charset="-52"/>
              </a:rPr>
              <a:t>актов надзора, </a:t>
            </a:r>
            <a:r>
              <a:rPr lang="ru-RU" sz="1200" dirty="0">
                <a:solidFill>
                  <a:srgbClr val="000000"/>
                </a:solidFill>
                <a:latin typeface="Muller Narrow ExtraBold" pitchFamily="50" charset="-52"/>
              </a:rPr>
              <a:t>усиление контроля </a:t>
            </a:r>
            <a:r>
              <a:rPr lang="ru-RU" sz="1200" dirty="0">
                <a:solidFill>
                  <a:srgbClr val="000000"/>
                </a:solidFill>
                <a:latin typeface="Muller Narrow Light" pitchFamily="50" charset="-52"/>
              </a:rPr>
              <a:t>за исполнением предписаний и </a:t>
            </a:r>
            <a:r>
              <a:rPr lang="ru-RU" sz="1200" dirty="0" smtClean="0">
                <a:solidFill>
                  <a:srgbClr val="000000"/>
                </a:solidFill>
                <a:latin typeface="Muller Narrow Light" pitchFamily="50" charset="-52"/>
              </a:rPr>
              <a:t>предостережений</a:t>
            </a:r>
            <a:endParaRPr lang="ru-RU" sz="1200" dirty="0">
              <a:solidFill>
                <a:srgbClr val="000000"/>
              </a:solidFill>
              <a:latin typeface="Muller Narrow Light" pitchFamily="50" charset="-52"/>
            </a:endParaRPr>
          </a:p>
          <a:p>
            <a:endParaRPr lang="ru-RU" sz="1400" b="1" dirty="0">
              <a:solidFill>
                <a:srgbClr val="0C83CB"/>
              </a:solidFill>
              <a:latin typeface="Muller Narrow Light" pitchFamily="50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6F7E-8B1C-460B-82E1-3B6BA7A8586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42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3E5FE43-CD68-C342-9095-2FE190F9DEAB}"/>
              </a:ext>
            </a:extLst>
          </p:cNvPr>
          <p:cNvSpPr/>
          <p:nvPr/>
        </p:nvSpPr>
        <p:spPr>
          <a:xfrm>
            <a:off x="-20544" y="2156806"/>
            <a:ext cx="9164544" cy="4701194"/>
          </a:xfrm>
          <a:prstGeom prst="rect">
            <a:avLst/>
          </a:prstGeom>
          <a:solidFill>
            <a:srgbClr val="0082C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14338">
              <a:defRPr/>
            </a:pPr>
            <a:endParaRPr lang="ru-RU" sz="1400" kern="0" dirty="0">
              <a:solidFill>
                <a:srgbClr val="F05A28"/>
              </a:solidFill>
              <a:latin typeface="Calibri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323528" y="2156806"/>
            <a:ext cx="5544616" cy="304298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uller Narrow ExtraBold" pitchFamily="50" charset="-52"/>
                <a:cs typeface="Times New Roman" pitchFamily="18" charset="0"/>
              </a:rPr>
              <a:t>Контактная информация:</a:t>
            </a:r>
          </a:p>
          <a:p>
            <a:pPr algn="l"/>
            <a:r>
              <a:rPr lang="ru-RU" sz="3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uller Narrow Light" pitchFamily="50" charset="-52"/>
                <a:cs typeface="Times New Roman" pitchFamily="18" charset="0"/>
              </a:rPr>
              <a:t>Адрес: 183038, г. Мурманск, ул. Карла Маркса, д. 18</a:t>
            </a:r>
          </a:p>
          <a:p>
            <a:pPr algn="l"/>
            <a:r>
              <a:rPr lang="ru-RU" sz="3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uller Narrow Light" pitchFamily="50" charset="-52"/>
                <a:cs typeface="Times New Roman" pitchFamily="18" charset="0"/>
              </a:rPr>
              <a:t>Телефон: (815-2) 48-65-44 </a:t>
            </a:r>
            <a:br>
              <a:rPr lang="ru-RU" sz="3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uller Narrow Light" pitchFamily="50" charset="-52"/>
                <a:cs typeface="Times New Roman" pitchFamily="18" charset="0"/>
              </a:rPr>
            </a:br>
            <a:r>
              <a:rPr lang="ru-RU" sz="3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uller Narrow Light" pitchFamily="50" charset="-52"/>
                <a:cs typeface="Times New Roman" pitchFamily="18" charset="0"/>
              </a:rPr>
              <a:t>Факс: (815-2) 48-67-99</a:t>
            </a:r>
            <a:br>
              <a:rPr lang="ru-RU" sz="3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uller Narrow Light" pitchFamily="50" charset="-52"/>
                <a:cs typeface="Times New Roman" pitchFamily="18" charset="0"/>
              </a:rPr>
            </a:br>
            <a:r>
              <a:rPr lang="ru-RU" sz="3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uller Narrow Light" pitchFamily="50" charset="-52"/>
                <a:cs typeface="Times New Roman" pitchFamily="18" charset="0"/>
              </a:rPr>
              <a:t>e-</a:t>
            </a:r>
            <a:r>
              <a:rPr lang="ru-RU" sz="35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uller Narrow Light" pitchFamily="50" charset="-52"/>
                <a:cs typeface="Times New Roman" pitchFamily="18" charset="0"/>
              </a:rPr>
              <a:t>mail</a:t>
            </a:r>
            <a:r>
              <a:rPr lang="ru-RU" sz="3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uller Narrow Light" pitchFamily="50" charset="-52"/>
                <a:cs typeface="Times New Roman" pitchFamily="18" charset="0"/>
              </a:rPr>
              <a:t>: gzimo@gov-murman.ru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10114" y="6067330"/>
            <a:ext cx="1825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05A28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#</a:t>
            </a:r>
            <a:r>
              <a:rPr lang="ru-RU" b="1" dirty="0">
                <a:solidFill>
                  <a:srgbClr val="F05A28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насевережить</a:t>
            </a:r>
            <a:endParaRPr lang="ru-RU" dirty="0">
              <a:solidFill>
                <a:srgbClr val="F05A28"/>
              </a:solidFill>
              <a:latin typeface="Muller Narrow ExtraBold" pitchFamily="50" charset="-52"/>
              <a:cs typeface="Times New Roman" panose="02020603050405020304" pitchFamily="18" charset="0"/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>
          <a:xfrm>
            <a:off x="4438990" y="2708920"/>
            <a:ext cx="4596322" cy="288032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35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uller Narrow Light" pitchFamily="50" charset="-52"/>
              <a:cs typeface="Times New Roman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699995B-5023-024E-9307-89A9FE434F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6581" b="-9688"/>
          <a:stretch/>
        </p:blipFill>
        <p:spPr>
          <a:xfrm>
            <a:off x="5943335" y="5015778"/>
            <a:ext cx="304529" cy="4195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32180" y="5042090"/>
            <a:ext cx="2582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EBEBEB"/>
                </a:solidFill>
                <a:latin typeface="Muller Narrow ExtraBold" pitchFamily="50" charset="-52"/>
              </a:rPr>
              <a:t>https://</a:t>
            </a:r>
            <a:r>
              <a:rPr lang="en-US" sz="1400" dirty="0" smtClean="0">
                <a:solidFill>
                  <a:srgbClr val="EBEBEB"/>
                </a:solidFill>
                <a:latin typeface="Muller Narrow ExtraBold" pitchFamily="50" charset="-52"/>
              </a:rPr>
              <a:t>gzhi.gov-murman.ru</a:t>
            </a:r>
            <a:endParaRPr lang="ru-RU" sz="1400" dirty="0">
              <a:solidFill>
                <a:srgbClr val="EBEBEB"/>
              </a:solidFill>
              <a:latin typeface="Muller Narrow ExtraBold" pitchFamily="50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36231" y="5405733"/>
            <a:ext cx="2719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EBEBEB"/>
                </a:solidFill>
                <a:latin typeface="Muller Narrow ExtraBold" pitchFamily="50" charset="-52"/>
              </a:rPr>
              <a:t>https://m.vk.com/gzhimurmansk</a:t>
            </a:r>
          </a:p>
        </p:txBody>
      </p:sp>
      <p:pic>
        <p:nvPicPr>
          <p:cNvPr id="1026" name="Picture 2" descr="https://static.tildacdn.com/tild3561-3137-4761-b663-616531396132/2000px-VKcom-logo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051" y="5464969"/>
            <a:ext cx="441911" cy="24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699995B-5023-024E-9307-89A9FE434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764704"/>
            <a:ext cx="3429532" cy="1008686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6F7E-8B1C-460B-82E1-3B6BA7A8586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68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811</Words>
  <Application>Microsoft Office PowerPoint</Application>
  <PresentationFormat>Экран (4:3)</PresentationFormat>
  <Paragraphs>283</Paragraphs>
  <Slides>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СТРУКТУРА ГОСУДАРСТВЕННОЙ ЖИЛИЩНОЙ ИНСПЕКЦИИ МУРМАНСКОЙ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igdenisova</dc:creator>
  <cp:lastModifiedBy>igdenisova</cp:lastModifiedBy>
  <cp:revision>75</cp:revision>
  <cp:lastPrinted>2021-07-06T09:08:07Z</cp:lastPrinted>
  <dcterms:created xsi:type="dcterms:W3CDTF">2021-04-06T13:08:21Z</dcterms:created>
  <dcterms:modified xsi:type="dcterms:W3CDTF">2021-08-03T06:21:23Z</dcterms:modified>
</cp:coreProperties>
</file>